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72" r:id="rId2"/>
  </p:sldMasterIdLst>
  <p:notesMasterIdLst>
    <p:notesMasterId r:id="rId16"/>
  </p:notesMasterIdLst>
  <p:handoutMasterIdLst>
    <p:handoutMasterId r:id="rId17"/>
  </p:handoutMasterIdLst>
  <p:sldIdLst>
    <p:sldId id="380" r:id="rId3"/>
    <p:sldId id="310" r:id="rId4"/>
    <p:sldId id="361" r:id="rId5"/>
    <p:sldId id="365" r:id="rId6"/>
    <p:sldId id="381" r:id="rId7"/>
    <p:sldId id="368" r:id="rId8"/>
    <p:sldId id="369" r:id="rId9"/>
    <p:sldId id="382" r:id="rId10"/>
    <p:sldId id="370" r:id="rId11"/>
    <p:sldId id="373" r:id="rId12"/>
    <p:sldId id="388" r:id="rId13"/>
    <p:sldId id="383" r:id="rId14"/>
    <p:sldId id="371" r:id="rId15"/>
  </p:sldIdLst>
  <p:sldSz cx="9144000" cy="6858000" type="screen4x3"/>
  <p:notesSz cx="7099300" cy="10234613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DF4"/>
    <a:srgbClr val="E2E3EE"/>
    <a:srgbClr val="A5A5C3"/>
    <a:srgbClr val="000066"/>
    <a:srgbClr val="006699"/>
    <a:srgbClr val="000099"/>
    <a:srgbClr val="00CC99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7" autoAdjust="0"/>
    <p:restoredTop sz="99794" autoAdjust="0"/>
  </p:normalViewPr>
  <p:slideViewPr>
    <p:cSldViewPr snapToObjects="1">
      <p:cViewPr varScale="1">
        <p:scale>
          <a:sx n="73" d="100"/>
          <a:sy n="73" d="100"/>
        </p:scale>
        <p:origin x="-1242" y="-96"/>
      </p:cViewPr>
      <p:guideLst>
        <p:guide orient="horz" pos="2795"/>
        <p:guide pos="10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69D7980-0397-4372-8E49-13865F6B6599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F6C96D6-0415-4E92-92DB-BD201E5202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9620A-2BA4-41DB-9033-C3C0C71DC2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9E78F-8DE7-4397-BB17-37BD7D60A8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3DD80-CAB4-4C04-ADBF-AFB13EBFD8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15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5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424C2B-E299-4FFB-B1AE-5E33E7E1C6F6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D83F2-334C-4C92-811E-9355C0FA618A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E492C3-2C80-4877-BB68-0EC007B331B7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D2900-63C8-419A-BE2B-456821F67E8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EF31FF-79A1-468E-A3BB-8E597B9117E6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79130-8114-4B0E-86D4-126A897C5160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8BBE9-72F8-41E3-B914-979ADDDE7A48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9C209B-876B-438D-88C8-A587E72EB4F0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B9A4A-5823-4C38-83B9-9A24193EA46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5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6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9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B528FF2-58CF-43AF-BA7F-315B18C35DE1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C134C-A723-4136-9EE8-7B5ED4BAFF62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C80BF-2F4A-4AEF-97CA-0E7545CA08E8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D6792-BC85-4ECB-8054-A171526976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F2529-937F-4F21-9793-A7499638DD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6E599-63AB-49E1-8345-BDD5940DC1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31F60-B5C7-4B64-B3AD-A6DBE69BAA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711C-1515-4EEB-AE06-EED5D947EB3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33DC6-017F-4F1B-9614-D0963C7C3A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28636-58BA-4F7C-9B7A-740B624F713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46C7AE6-E973-44B1-9BEB-B272C6306C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6300788" y="6524625"/>
            <a:ext cx="2417762" cy="311150"/>
            <a:chOff x="4014" y="4110"/>
            <a:chExt cx="1523" cy="196"/>
          </a:xfrm>
        </p:grpSpPr>
        <p:sp>
          <p:nvSpPr>
            <p:cNvPr id="2060" name="Text Box 6"/>
            <p:cNvSpPr txBox="1">
              <a:spLocks noChangeArrowheads="1"/>
            </p:cNvSpPr>
            <p:nvPr/>
          </p:nvSpPr>
          <p:spPr bwMode="auto">
            <a:xfrm>
              <a:off x="4014" y="4156"/>
              <a:ext cx="98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lnSpc>
                  <a:spcPct val="60000"/>
                </a:lnSpc>
                <a:defRPr/>
              </a:pPr>
              <a:r>
                <a:rPr lang="es-CL" sz="800" b="1" smtClean="0">
                  <a:latin typeface="Arial" charset="0"/>
                  <a:cs typeface="+mn-cs"/>
                </a:rPr>
                <a:t>Propiedad Intelectual Cpech</a:t>
              </a:r>
              <a:endParaRPr lang="es-ES" sz="800" b="1" smtClean="0">
                <a:latin typeface="Arial" charset="0"/>
                <a:cs typeface="+mn-cs"/>
              </a:endParaRPr>
            </a:p>
          </p:txBody>
        </p:sp>
        <p:pic>
          <p:nvPicPr>
            <p:cNvPr id="3085" name="Picture 7" descr="Biologia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57" y="4110"/>
              <a:ext cx="680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1655763" y="2133600"/>
            <a:ext cx="6156325" cy="879475"/>
          </a:xfrm>
          <a:prstGeom prst="rect">
            <a:avLst/>
          </a:prstGeom>
          <a:solidFill>
            <a:srgbClr val="333399">
              <a:alpha val="14902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es-CL">
              <a:cs typeface="+mn-cs"/>
            </a:endParaRPr>
          </a:p>
        </p:txBody>
      </p:sp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1655763" y="2133600"/>
            <a:ext cx="1728787" cy="879475"/>
          </a:xfrm>
          <a:prstGeom prst="rect">
            <a:avLst/>
          </a:prstGeom>
          <a:solidFill>
            <a:srgbClr val="333399">
              <a:alpha val="14902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es-CL">
              <a:cs typeface="+mn-cs"/>
            </a:endParaRP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1476375" y="3325813"/>
            <a:ext cx="5400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es-CL" sz="1500" smtClean="0">
                <a:latin typeface="Arial" charset="0"/>
                <a:cs typeface="+mn-cs"/>
              </a:rPr>
              <a:t>ESTE MATERIAL SE ENCUENTRA PROTEGIDO POR EL REGISTRO DE PROPIEDAD INTELECTUAL.</a:t>
            </a:r>
            <a:endParaRPr lang="es-ES" sz="1500" smtClean="0">
              <a:latin typeface="Arial" charset="0"/>
              <a:cs typeface="+mn-cs"/>
            </a:endParaRPr>
          </a:p>
        </p:txBody>
      </p:sp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1727200" y="2117725"/>
            <a:ext cx="3852863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marL="1701800" indent="-17018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s-CL" sz="1600" smtClean="0">
                <a:latin typeface="Arial" charset="0"/>
                <a:cs typeface="+mn-cs"/>
              </a:rPr>
              <a:t>Equipo Editorial:	Patricia Valdés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s-CL" sz="1600" smtClean="0">
                <a:latin typeface="Arial" charset="0"/>
                <a:cs typeface="+mn-cs"/>
              </a:rPr>
              <a:t>	Olga Orchard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s-CL" sz="1600" smtClean="0">
                <a:latin typeface="Arial" charset="0"/>
                <a:cs typeface="+mn-cs"/>
              </a:rPr>
              <a:t>	Pablo Espinosa</a:t>
            </a:r>
            <a:endParaRPr lang="es-ES" sz="1600" smtClean="0">
              <a:latin typeface="Arial" charset="0"/>
              <a:cs typeface="+mn-cs"/>
            </a:endParaRPr>
          </a:p>
        </p:txBody>
      </p:sp>
      <p:sp>
        <p:nvSpPr>
          <p:cNvPr id="2058" name="Line 12"/>
          <p:cNvSpPr>
            <a:spLocks noChangeShapeType="1"/>
          </p:cNvSpPr>
          <p:nvPr/>
        </p:nvSpPr>
        <p:spPr bwMode="auto">
          <a:xfrm>
            <a:off x="9144000" y="2060575"/>
            <a:ext cx="0" cy="16922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es-CL">
              <a:cs typeface="+mn-cs"/>
            </a:endParaRPr>
          </a:p>
        </p:txBody>
      </p:sp>
      <p:pic>
        <p:nvPicPr>
          <p:cNvPr id="3083" name="Picture 13" descr="Logo Materia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67625" y="2120900"/>
            <a:ext cx="1476375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2" grpId="0" animBg="1"/>
      <p:bldP spid="164873" grpId="0" animBg="1"/>
      <p:bldP spid="112657" grpId="0"/>
      <p:bldP spid="2" grpId="0"/>
    </p:bld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105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FECB55D2-8CA5-4860-8B22-CA821F7B1D5A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28" r:id="rId2"/>
    <p:sldLayoutId id="2147484035" r:id="rId3"/>
    <p:sldLayoutId id="2147484029" r:id="rId4"/>
    <p:sldLayoutId id="2147484036" r:id="rId5"/>
    <p:sldLayoutId id="2147484030" r:id="rId6"/>
    <p:sldLayoutId id="2147484031" r:id="rId7"/>
    <p:sldLayoutId id="2147484037" r:id="rId8"/>
    <p:sldLayoutId id="2147484038" r:id="rId9"/>
    <p:sldLayoutId id="2147484032" r:id="rId10"/>
    <p:sldLayoutId id="2147484033" r:id="rId11"/>
  </p:sldLayoutIdLst>
  <p:transition>
    <p:newsflash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Algebra2"/>
          <p:cNvPicPr>
            <a:picLocks noChangeAspect="1" noChangeArrowheads="1"/>
          </p:cNvPicPr>
          <p:nvPr/>
        </p:nvPicPr>
        <p:blipFill>
          <a:blip r:embed="rId2" cstate="print"/>
          <a:srcRect t="6401" r="30400" b="19995"/>
          <a:stretch>
            <a:fillRect/>
          </a:stretch>
        </p:blipFill>
        <p:spPr bwMode="auto">
          <a:xfrm>
            <a:off x="7391400" y="4724400"/>
            <a:ext cx="1752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928662" y="1928802"/>
            <a:ext cx="7929618" cy="1944216"/>
          </a:xfrm>
          <a:prstGeom prst="rect">
            <a:avLst/>
          </a:prstGeom>
          <a:noFill/>
        </p:spPr>
        <p:txBody>
          <a:bodyPr wrap="none">
            <a:prstTxWarp prst="textDeflate">
              <a:avLst/>
            </a:prstTxWarp>
            <a:spAutoFit/>
          </a:bodyPr>
          <a:lstStyle/>
          <a:p>
            <a:pPr algn="ctr">
              <a:defRPr/>
            </a:pPr>
            <a:r>
              <a:rPr lang="es-E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Joan" pitchFamily="2" charset="0"/>
              </a:rPr>
              <a:t> </a:t>
            </a:r>
            <a:endParaRPr lang="es-E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Joan" pitchFamily="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2390467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INECUACIONES</a:t>
            </a:r>
            <a:endParaRPr lang="es-E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0" y="476250"/>
            <a:ext cx="9144000" cy="461963"/>
          </a:xfrm>
          <a:prstGeom prst="rect">
            <a:avLst/>
          </a:prstGeom>
          <a:solidFill>
            <a:schemeClr val="bg2"/>
          </a:solidFill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990600" indent="360363">
              <a:lnSpc>
                <a:spcPct val="90000"/>
              </a:lnSpc>
              <a:spcBef>
                <a:spcPct val="20000"/>
              </a:spcBef>
              <a:tabLst>
                <a:tab pos="1971675" algn="l"/>
              </a:tabLst>
              <a:defRPr/>
            </a:pPr>
            <a:r>
              <a:rPr lang="es-ES" sz="2200" b="1" dirty="0" smtClean="0">
                <a:solidFill>
                  <a:srgbClr val="533F87"/>
                </a:solidFill>
                <a:latin typeface="Cambria" pitchFamily="18" charset="0"/>
              </a:rPr>
              <a:t>EJEMPLO: Resolver la inecuación   2x – 1 </a:t>
            </a:r>
            <a:r>
              <a:rPr lang="es-MX" sz="2400" b="1" dirty="0" smtClean="0">
                <a:latin typeface="Cambria" pitchFamily="18" charset="0"/>
              </a:rPr>
              <a:t>≤</a:t>
            </a:r>
            <a:r>
              <a:rPr lang="es-ES" sz="2200" b="1" dirty="0" smtClean="0">
                <a:solidFill>
                  <a:srgbClr val="533F87"/>
                </a:solidFill>
                <a:latin typeface="Cambria" pitchFamily="18" charset="0"/>
              </a:rPr>
              <a:t> x + 3</a:t>
            </a:r>
            <a:endParaRPr lang="es-ES" sz="2200" b="1" dirty="0">
              <a:solidFill>
                <a:srgbClr val="533F87"/>
              </a:solidFill>
              <a:latin typeface="Cambria" pitchFamily="18" charset="0"/>
            </a:endParaRPr>
          </a:p>
        </p:txBody>
      </p:sp>
      <p:sp>
        <p:nvSpPr>
          <p:cNvPr id="43" name="15 Marcador de pie de página"/>
          <p:cNvSpPr txBox="1">
            <a:spLocks/>
          </p:cNvSpPr>
          <p:nvPr/>
        </p:nvSpPr>
        <p:spPr>
          <a:xfrm>
            <a:off x="0" y="6492875"/>
            <a:ext cx="2351088" cy="365125"/>
          </a:xfrm>
          <a:prstGeom prst="rect">
            <a:avLst/>
          </a:prstGeom>
        </p:spPr>
        <p:txBody>
          <a:bodyPr anchor="b"/>
          <a:lstStyle/>
          <a:p>
            <a:pPr algn="r">
              <a:defRPr/>
            </a:pPr>
            <a:r>
              <a:rPr lang="es-CL" b="1" i="1">
                <a:solidFill>
                  <a:schemeClr val="bg1"/>
                </a:solidFill>
                <a:latin typeface="Cambria" pitchFamily="18" charset="0"/>
                <a:cs typeface="+mn-cs"/>
              </a:rPr>
              <a:t>Inecuaciones. 4º ESO</a:t>
            </a:r>
            <a:endParaRPr lang="es-CL" b="1" i="1" dirty="0">
              <a:solidFill>
                <a:schemeClr val="bg1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44" name="105 CuadroTexto"/>
          <p:cNvSpPr txBox="1">
            <a:spLocks noChangeArrowheads="1"/>
          </p:cNvSpPr>
          <p:nvPr/>
        </p:nvSpPr>
        <p:spPr bwMode="auto">
          <a:xfrm>
            <a:off x="-198438" y="3857628"/>
            <a:ext cx="34813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72225" indent="-4760913"/>
            <a:r>
              <a:rPr lang="es-ES" sz="1600" dirty="0" smtClean="0">
                <a:latin typeface="Cambria" pitchFamily="18" charset="0"/>
              </a:rPr>
              <a:t>Solución</a:t>
            </a:r>
            <a:r>
              <a:rPr lang="es-ES" sz="1600" dirty="0">
                <a:latin typeface="Cambria" pitchFamily="18" charset="0"/>
              </a:rPr>
              <a:t>: </a:t>
            </a:r>
            <a:r>
              <a:rPr lang="es-ES" sz="1600" b="1" dirty="0" smtClean="0">
                <a:solidFill>
                  <a:srgbClr val="006699"/>
                </a:solidFill>
                <a:latin typeface="Cambria" pitchFamily="18" charset="0"/>
              </a:rPr>
              <a:t>]</a:t>
            </a:r>
            <a:r>
              <a:rPr lang="es-ES" b="1" dirty="0" smtClean="0">
                <a:solidFill>
                  <a:srgbClr val="006699"/>
                </a:solidFill>
                <a:latin typeface="Cambria" pitchFamily="18" charset="0"/>
              </a:rPr>
              <a:t> -∞,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4</a:t>
            </a:r>
            <a:r>
              <a:rPr lang="es-ES" b="1" dirty="0" smtClean="0">
                <a:solidFill>
                  <a:srgbClr val="006699"/>
                </a:solidFill>
                <a:latin typeface="Cambria" pitchFamily="18" charset="0"/>
              </a:rPr>
              <a:t>]</a:t>
            </a:r>
            <a:endParaRPr lang="gl-ES" sz="1600" b="1" dirty="0">
              <a:solidFill>
                <a:srgbClr val="006699"/>
              </a:solidFill>
              <a:latin typeface="Cambria" pitchFamily="18" charset="0"/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1357289" y="1562061"/>
            <a:ext cx="1925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2x</a:t>
            </a:r>
            <a:r>
              <a:rPr lang="es-ES" dirty="0" smtClean="0"/>
              <a:t> – 1 </a:t>
            </a:r>
            <a:r>
              <a:rPr lang="es-MX" b="1" dirty="0" smtClean="0">
                <a:latin typeface="Cambria" pitchFamily="18" charset="0"/>
              </a:rPr>
              <a:t>≤</a:t>
            </a:r>
            <a:r>
              <a:rPr lang="es-ES" dirty="0" smtClean="0"/>
              <a:t> </a:t>
            </a:r>
            <a:r>
              <a:rPr lang="es-ES" dirty="0" smtClean="0">
                <a:solidFill>
                  <a:srgbClr val="FF0000"/>
                </a:solidFill>
              </a:rPr>
              <a:t>x</a:t>
            </a:r>
            <a:r>
              <a:rPr lang="es-ES" dirty="0" smtClean="0"/>
              <a:t> + 3</a:t>
            </a:r>
            <a:endParaRPr lang="es-ES" dirty="0"/>
          </a:p>
        </p:txBody>
      </p:sp>
      <p:sp>
        <p:nvSpPr>
          <p:cNvPr id="56" name="55 CuadroTexto"/>
          <p:cNvSpPr txBox="1"/>
          <p:nvPr/>
        </p:nvSpPr>
        <p:spPr>
          <a:xfrm>
            <a:off x="4357690" y="1515895"/>
            <a:ext cx="42211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La idea es despejar la incógnita para encontrar su solución. Por lo tanto debemos dejar la incógnita al mismo lado, aplicando el inverso aditivo. Luego reducimos las expresiones y se determina el intervalo donde se encuentra el valor de x. Finalmente como solución sirven todos los valores menores o iguales que 4.</a:t>
            </a:r>
            <a:endParaRPr lang="es-ES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357289" y="2300725"/>
            <a:ext cx="1925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2x – x </a:t>
            </a:r>
            <a:r>
              <a:rPr lang="es-MX" b="1" dirty="0" smtClean="0">
                <a:latin typeface="Cambria" pitchFamily="18" charset="0"/>
              </a:rPr>
              <a:t>≤</a:t>
            </a:r>
            <a:r>
              <a:rPr lang="es-ES" dirty="0" smtClean="0"/>
              <a:t> 3 + 1</a:t>
            </a:r>
            <a:endParaRPr lang="es-ES" dirty="0"/>
          </a:p>
        </p:txBody>
      </p:sp>
      <p:sp>
        <p:nvSpPr>
          <p:cNvPr id="58" name="57 CuadroTexto"/>
          <p:cNvSpPr txBox="1"/>
          <p:nvPr/>
        </p:nvSpPr>
        <p:spPr>
          <a:xfrm>
            <a:off x="1357289" y="3079750"/>
            <a:ext cx="1925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x     </a:t>
            </a:r>
            <a:r>
              <a:rPr lang="es-MX" b="1" dirty="0" smtClean="0">
                <a:latin typeface="Cambria" pitchFamily="18" charset="0"/>
              </a:rPr>
              <a:t>≤    </a:t>
            </a:r>
            <a:r>
              <a:rPr lang="es-ES" dirty="0" smtClean="0"/>
              <a:t> 4</a:t>
            </a:r>
            <a:endParaRPr lang="es-ES" dirty="0"/>
          </a:p>
        </p:txBody>
      </p:sp>
      <p:grpSp>
        <p:nvGrpSpPr>
          <p:cNvPr id="115" name="114 Grupo"/>
          <p:cNvGrpSpPr/>
          <p:nvPr/>
        </p:nvGrpSpPr>
        <p:grpSpPr>
          <a:xfrm>
            <a:off x="3474391" y="5098709"/>
            <a:ext cx="2714623" cy="607634"/>
            <a:chOff x="3282951" y="4491075"/>
            <a:chExt cx="2714623" cy="607634"/>
          </a:xfrm>
        </p:grpSpPr>
        <p:grpSp>
          <p:nvGrpSpPr>
            <p:cNvPr id="60" name="59 Grupo"/>
            <p:cNvGrpSpPr/>
            <p:nvPr/>
          </p:nvGrpSpPr>
          <p:grpSpPr>
            <a:xfrm>
              <a:off x="3282951" y="4760603"/>
              <a:ext cx="2714623" cy="45719"/>
              <a:chOff x="5632452" y="5715016"/>
              <a:chExt cx="2714623" cy="45719"/>
            </a:xfrm>
          </p:grpSpPr>
          <p:cxnSp>
            <p:nvCxnSpPr>
              <p:cNvPr id="61" name="60 Conector recto de flecha"/>
              <p:cNvCxnSpPr>
                <a:stCxn id="62" idx="6"/>
              </p:cNvCxnSpPr>
              <p:nvPr/>
            </p:nvCxnSpPr>
            <p:spPr>
              <a:xfrm flipH="1">
                <a:off x="5632452" y="5737876"/>
                <a:ext cx="1557035" cy="238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61 Elipse"/>
              <p:cNvSpPr/>
              <p:nvPr/>
            </p:nvSpPr>
            <p:spPr>
              <a:xfrm>
                <a:off x="7143768" y="5715016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63" name="62 Conector recto"/>
              <p:cNvCxnSpPr/>
              <p:nvPr/>
            </p:nvCxnSpPr>
            <p:spPr>
              <a:xfrm rot="16200000" flipH="1">
                <a:off x="7761586" y="5161470"/>
                <a:ext cx="6695" cy="116428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Text Box 37"/>
            <p:cNvSpPr txBox="1">
              <a:spLocks noChangeArrowheads="1"/>
            </p:cNvSpPr>
            <p:nvPr/>
          </p:nvSpPr>
          <p:spPr bwMode="auto">
            <a:xfrm>
              <a:off x="4671871" y="4513934"/>
              <a:ext cx="24479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dirty="0">
                  <a:solidFill>
                    <a:schemeClr val="accent4"/>
                  </a:solidFill>
                  <a:latin typeface="Cambria" pitchFamily="18" charset="0"/>
                </a:rPr>
                <a:t>   </a:t>
              </a:r>
              <a:r>
                <a:rPr lang="es-MX" sz="1600" dirty="0" smtClean="0">
                  <a:solidFill>
                    <a:schemeClr val="accent4"/>
                  </a:solidFill>
                  <a:latin typeface="Cambria" pitchFamily="18" charset="0"/>
                </a:rPr>
                <a:t>4</a:t>
              </a:r>
              <a:endParaRPr lang="es-MX" sz="1600" dirty="0">
                <a:solidFill>
                  <a:schemeClr val="accent4"/>
                </a:solidFill>
                <a:latin typeface="Cambria" pitchFamily="18" charset="0"/>
              </a:endParaRPr>
            </a:p>
          </p:txBody>
        </p:sp>
        <p:cxnSp>
          <p:nvCxnSpPr>
            <p:cNvPr id="70" name="69 Conector recto"/>
            <p:cNvCxnSpPr/>
            <p:nvPr/>
          </p:nvCxnSpPr>
          <p:spPr>
            <a:xfrm flipV="1">
              <a:off x="4831703" y="4491075"/>
              <a:ext cx="1588" cy="2923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78 Conector recto de flecha"/>
            <p:cNvCxnSpPr/>
            <p:nvPr/>
          </p:nvCxnSpPr>
          <p:spPr>
            <a:xfrm rot="10800000" flipV="1">
              <a:off x="3282952" y="4514729"/>
              <a:ext cx="1557035" cy="7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92 Conector recto"/>
            <p:cNvCxnSpPr/>
            <p:nvPr/>
          </p:nvCxnSpPr>
          <p:spPr>
            <a:xfrm flipV="1">
              <a:off x="3282952" y="4515526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95 Conector recto"/>
            <p:cNvCxnSpPr/>
            <p:nvPr/>
          </p:nvCxnSpPr>
          <p:spPr>
            <a:xfrm flipV="1">
              <a:off x="3571868" y="4538386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96 Conector recto"/>
            <p:cNvCxnSpPr/>
            <p:nvPr/>
          </p:nvCxnSpPr>
          <p:spPr>
            <a:xfrm flipV="1">
              <a:off x="3860784" y="4538386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99 Conector recto"/>
            <p:cNvCxnSpPr/>
            <p:nvPr/>
          </p:nvCxnSpPr>
          <p:spPr>
            <a:xfrm flipV="1">
              <a:off x="4149700" y="4538386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103 Conector recto"/>
            <p:cNvCxnSpPr/>
            <p:nvPr/>
          </p:nvCxnSpPr>
          <p:spPr>
            <a:xfrm flipV="1">
              <a:off x="4382955" y="4513934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110 Conector recto"/>
            <p:cNvCxnSpPr/>
            <p:nvPr/>
          </p:nvCxnSpPr>
          <p:spPr>
            <a:xfrm rot="5400000" flipH="1" flipV="1">
              <a:off x="4622758" y="4543376"/>
              <a:ext cx="222219" cy="212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7" name="116 Abrir llave"/>
          <p:cNvSpPr/>
          <p:nvPr/>
        </p:nvSpPr>
        <p:spPr>
          <a:xfrm rot="16200000">
            <a:off x="1568209" y="2499501"/>
            <a:ext cx="357190" cy="7790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Abrir llave"/>
          <p:cNvSpPr/>
          <p:nvPr/>
        </p:nvSpPr>
        <p:spPr>
          <a:xfrm rot="16200000">
            <a:off x="2562007" y="2499500"/>
            <a:ext cx="357190" cy="7790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3" name="122 Conector angular"/>
          <p:cNvCxnSpPr/>
          <p:nvPr/>
        </p:nvCxnSpPr>
        <p:spPr>
          <a:xfrm rot="5400000">
            <a:off x="6800304" y="4498986"/>
            <a:ext cx="1186996" cy="642944"/>
          </a:xfrm>
          <a:prstGeom prst="bentConnector3">
            <a:avLst>
              <a:gd name="adj1" fmla="val 10062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213350" y="2832100"/>
          <a:ext cx="169863" cy="719138"/>
        </p:xfrm>
        <a:graphic>
          <a:graphicData uri="http://schemas.openxmlformats.org/presentationml/2006/ole">
            <p:oleObj spid="_x0000_s2050" name="Ecuación" r:id="rId3" imgW="50739" imgH="215640" progId="Equation.3">
              <p:embed/>
            </p:oleObj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76250"/>
            <a:ext cx="9144000" cy="461963"/>
          </a:xfrm>
          <a:prstGeom prst="rect">
            <a:avLst/>
          </a:prstGeom>
          <a:solidFill>
            <a:schemeClr val="bg2"/>
          </a:solidFill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990600" indent="360363">
              <a:lnSpc>
                <a:spcPct val="90000"/>
              </a:lnSpc>
              <a:spcBef>
                <a:spcPct val="20000"/>
              </a:spcBef>
              <a:tabLst>
                <a:tab pos="1971675" algn="l"/>
              </a:tabLst>
              <a:defRPr/>
            </a:pPr>
            <a:r>
              <a:rPr lang="es-ES" sz="2200" b="1" dirty="0" smtClean="0">
                <a:solidFill>
                  <a:srgbClr val="533F87"/>
                </a:solidFill>
                <a:latin typeface="Cambria" pitchFamily="18" charset="0"/>
              </a:rPr>
              <a:t>EJEMPLO: Resolver la inecuación    2x + 3 </a:t>
            </a:r>
            <a:r>
              <a:rPr lang="es-MX" sz="2400" b="1" dirty="0" smtClean="0">
                <a:latin typeface="Cambria" pitchFamily="18" charset="0"/>
              </a:rPr>
              <a:t>≤</a:t>
            </a:r>
            <a:r>
              <a:rPr lang="es-ES" sz="2200" b="1" dirty="0" smtClean="0">
                <a:solidFill>
                  <a:srgbClr val="533F87"/>
                </a:solidFill>
                <a:latin typeface="Cambria" pitchFamily="18" charset="0"/>
              </a:rPr>
              <a:t> 4x - (x -10)</a:t>
            </a:r>
            <a:endParaRPr lang="es-ES" sz="2200" b="1" dirty="0">
              <a:solidFill>
                <a:srgbClr val="533F87"/>
              </a:solidFill>
              <a:latin typeface="Cambria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42910" y="1562061"/>
            <a:ext cx="778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ea typeface="Verdana" pitchFamily="34" charset="0"/>
                <a:cs typeface="Verdana" pitchFamily="34" charset="0"/>
              </a:rPr>
              <a:t>2x + 3 </a:t>
            </a:r>
            <a:r>
              <a:rPr lang="es-CL" b="1" dirty="0" smtClean="0"/>
              <a:t>&lt;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 4x - (x - 10)        </a:t>
            </a:r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1º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s-ES" dirty="0" smtClean="0">
                <a:ea typeface="Verdana" pitchFamily="34" charset="0"/>
                <a:cs typeface="Verdana" pitchFamily="34" charset="0"/>
              </a:rPr>
              <a:t>Eliminar el paréntesis 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42911" y="1931392"/>
            <a:ext cx="7786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ea typeface="Verdana" pitchFamily="34" charset="0"/>
                <a:cs typeface="Verdana" pitchFamily="34" charset="0"/>
              </a:rPr>
              <a:t>2x + 3 </a:t>
            </a:r>
            <a:r>
              <a:rPr lang="es-CL" b="1" dirty="0" smtClean="0"/>
              <a:t>&lt;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 4x - x + 10          </a:t>
            </a:r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2º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s-ES" dirty="0" smtClean="0">
                <a:ea typeface="Verdana" pitchFamily="34" charset="0"/>
                <a:cs typeface="Verdana" pitchFamily="34" charset="0"/>
              </a:rPr>
              <a:t>Reducir términos semejantes 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2657915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ea typeface="Verdana" pitchFamily="34" charset="0"/>
                <a:cs typeface="Verdana" pitchFamily="34" charset="0"/>
              </a:rPr>
              <a:t>        2x + 3 </a:t>
            </a:r>
            <a:r>
              <a:rPr lang="es-CL" b="1" dirty="0" smtClean="0"/>
              <a:t>&lt;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   3x + 10             </a:t>
            </a:r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3º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s-ES" dirty="0" smtClean="0">
                <a:ea typeface="Verdana" pitchFamily="34" charset="0"/>
                <a:cs typeface="Verdana" pitchFamily="34" charset="0"/>
              </a:rPr>
              <a:t>Deja la incógnita a un solo lado         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42910" y="3181906"/>
            <a:ext cx="8501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ea typeface="Verdana" pitchFamily="34" charset="0"/>
                <a:cs typeface="Verdana" pitchFamily="34" charset="0"/>
              </a:rPr>
              <a:t>2x – 3x </a:t>
            </a:r>
            <a:r>
              <a:rPr lang="es-CL" b="1" dirty="0" smtClean="0"/>
              <a:t>&lt;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 10 – 3                </a:t>
            </a:r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4º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s-ES" dirty="0" smtClean="0">
                <a:ea typeface="Verdana" pitchFamily="34" charset="0"/>
                <a:cs typeface="Verdana" pitchFamily="34" charset="0"/>
              </a:rPr>
              <a:t>Reducir términos semejantes 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071538" y="3714752"/>
            <a:ext cx="292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ea typeface="Verdana" pitchFamily="34" charset="0"/>
                <a:cs typeface="Verdana" pitchFamily="34" charset="0"/>
              </a:rPr>
              <a:t> – x </a:t>
            </a:r>
            <a:r>
              <a:rPr lang="es-CL" b="1" dirty="0" smtClean="0"/>
              <a:t>&lt;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 7          * - 1 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071538" y="4915081"/>
            <a:ext cx="292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ea typeface="Verdana" pitchFamily="34" charset="0"/>
                <a:cs typeface="Verdana" pitchFamily="34" charset="0"/>
              </a:rPr>
              <a:t>    x </a:t>
            </a:r>
            <a:r>
              <a:rPr lang="es-MX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&gt;</a:t>
            </a:r>
            <a:r>
              <a:rPr lang="es-MX" dirty="0" smtClean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-7 </a:t>
            </a:r>
            <a:endParaRPr lang="es-ES" dirty="0"/>
          </a:p>
        </p:txBody>
      </p:sp>
      <p:sp>
        <p:nvSpPr>
          <p:cNvPr id="14" name="13 Abrir llave"/>
          <p:cNvSpPr/>
          <p:nvPr/>
        </p:nvSpPr>
        <p:spPr>
          <a:xfrm rot="16200000">
            <a:off x="2172493" y="2056762"/>
            <a:ext cx="357190" cy="845114"/>
          </a:xfrm>
          <a:prstGeom prst="leftBrace">
            <a:avLst>
              <a:gd name="adj1" fmla="val 8333"/>
              <a:gd name="adj2" fmla="val 469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4000498" y="3714752"/>
            <a:ext cx="51435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5º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s-ES" dirty="0" smtClean="0">
                <a:ea typeface="Verdana" pitchFamily="34" charset="0"/>
                <a:cs typeface="Verdana" pitchFamily="34" charset="0"/>
              </a:rPr>
              <a:t>Multiplicar por – 1 ya que la incógnita es negativa. No olvidar que al multiplicar por un negativo se debe </a:t>
            </a:r>
            <a:r>
              <a:rPr lang="es-ES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invertir</a:t>
            </a:r>
            <a:r>
              <a:rPr lang="es-ES" dirty="0" smtClean="0">
                <a:ea typeface="Verdana" pitchFamily="34" charset="0"/>
                <a:cs typeface="Verdana" pitchFamily="34" charset="0"/>
              </a:rPr>
              <a:t> la desigualdad.</a:t>
            </a:r>
            <a:endParaRPr lang="es-ES" dirty="0"/>
          </a:p>
        </p:txBody>
      </p:sp>
      <p:cxnSp>
        <p:nvCxnSpPr>
          <p:cNvPr id="17" name="16 Conector recto"/>
          <p:cNvCxnSpPr/>
          <p:nvPr/>
        </p:nvCxnSpPr>
        <p:spPr>
          <a:xfrm rot="5400000">
            <a:off x="2666620" y="3821778"/>
            <a:ext cx="369332" cy="155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17 Grupo"/>
          <p:cNvGrpSpPr/>
          <p:nvPr/>
        </p:nvGrpSpPr>
        <p:grpSpPr>
          <a:xfrm>
            <a:off x="4857752" y="5416137"/>
            <a:ext cx="3132003" cy="292387"/>
            <a:chOff x="3319217" y="4513934"/>
            <a:chExt cx="3132003" cy="292387"/>
          </a:xfrm>
        </p:grpSpPr>
        <p:grpSp>
          <p:nvGrpSpPr>
            <p:cNvPr id="19" name="59 Grupo"/>
            <p:cNvGrpSpPr/>
            <p:nvPr/>
          </p:nvGrpSpPr>
          <p:grpSpPr>
            <a:xfrm>
              <a:off x="3319217" y="4795893"/>
              <a:ext cx="3132003" cy="2388"/>
              <a:chOff x="5668718" y="5750306"/>
              <a:chExt cx="3132003" cy="2388"/>
            </a:xfrm>
          </p:grpSpPr>
          <p:cxnSp>
            <p:nvCxnSpPr>
              <p:cNvPr id="29" name="28 Conector recto de flecha"/>
              <p:cNvCxnSpPr/>
              <p:nvPr/>
            </p:nvCxnSpPr>
            <p:spPr>
              <a:xfrm>
                <a:off x="7085652" y="5750306"/>
                <a:ext cx="1715069" cy="238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30 Conector recto"/>
              <p:cNvCxnSpPr/>
              <p:nvPr/>
            </p:nvCxnSpPr>
            <p:spPr>
              <a:xfrm>
                <a:off x="5668718" y="5750306"/>
                <a:ext cx="1416934" cy="15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21 Conector recto de flecha"/>
            <p:cNvCxnSpPr/>
            <p:nvPr/>
          </p:nvCxnSpPr>
          <p:spPr>
            <a:xfrm>
              <a:off x="4736151" y="4513934"/>
              <a:ext cx="1715069" cy="244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Conector recto"/>
            <p:cNvCxnSpPr/>
            <p:nvPr/>
          </p:nvCxnSpPr>
          <p:spPr>
            <a:xfrm rot="5400000" flipH="1" flipV="1">
              <a:off x="4694983" y="4556699"/>
              <a:ext cx="243483" cy="1611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"/>
            <p:cNvCxnSpPr/>
            <p:nvPr/>
          </p:nvCxnSpPr>
          <p:spPr>
            <a:xfrm flipV="1">
              <a:off x="4897296" y="4513934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/>
            <p:nvPr/>
          </p:nvCxnSpPr>
          <p:spPr>
            <a:xfrm flipV="1">
              <a:off x="5186212" y="4538386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 flipV="1">
              <a:off x="5764044" y="4561244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"/>
            <p:cNvCxnSpPr/>
            <p:nvPr/>
          </p:nvCxnSpPr>
          <p:spPr>
            <a:xfrm flipV="1">
              <a:off x="5475128" y="4550816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recto"/>
            <p:cNvCxnSpPr/>
            <p:nvPr/>
          </p:nvCxnSpPr>
          <p:spPr>
            <a:xfrm rot="5400000" flipH="1" flipV="1">
              <a:off x="6047971" y="4566234"/>
              <a:ext cx="222219" cy="212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36 Conector recto"/>
          <p:cNvCxnSpPr/>
          <p:nvPr/>
        </p:nvCxnSpPr>
        <p:spPr>
          <a:xfrm rot="5400000" flipH="1" flipV="1">
            <a:off x="6170590" y="5557116"/>
            <a:ext cx="208194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Elipse"/>
          <p:cNvSpPr/>
          <p:nvPr/>
        </p:nvSpPr>
        <p:spPr>
          <a:xfrm>
            <a:off x="6194116" y="5598121"/>
            <a:ext cx="161144" cy="2208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6081331" y="5818927"/>
            <a:ext cx="643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-7</a:t>
            </a:r>
            <a:endParaRPr lang="es-ES" dirty="0"/>
          </a:p>
        </p:txBody>
      </p:sp>
      <p:sp>
        <p:nvSpPr>
          <p:cNvPr id="45" name="105 CuadroTexto"/>
          <p:cNvSpPr txBox="1">
            <a:spLocks noChangeArrowheads="1"/>
          </p:cNvSpPr>
          <p:nvPr/>
        </p:nvSpPr>
        <p:spPr bwMode="auto">
          <a:xfrm>
            <a:off x="0" y="5523858"/>
            <a:ext cx="4000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72225" indent="-4760913"/>
            <a:r>
              <a:rPr lang="es-ES" sz="1600" dirty="0" smtClean="0">
                <a:latin typeface="Cambria" pitchFamily="18" charset="0"/>
              </a:rPr>
              <a:t>Solución</a:t>
            </a:r>
            <a:r>
              <a:rPr lang="es-ES" sz="1600" dirty="0">
                <a:latin typeface="Cambria" pitchFamily="18" charset="0"/>
              </a:rPr>
              <a:t>: </a:t>
            </a:r>
            <a:r>
              <a:rPr lang="es-ES" sz="1600" b="1" dirty="0" smtClean="0">
                <a:solidFill>
                  <a:srgbClr val="006699"/>
                </a:solidFill>
                <a:latin typeface="Cambria" pitchFamily="18" charset="0"/>
              </a:rPr>
              <a:t>]</a:t>
            </a:r>
            <a:r>
              <a:rPr lang="es-ES" b="1" dirty="0" smtClean="0">
                <a:solidFill>
                  <a:srgbClr val="006699"/>
                </a:solidFill>
                <a:latin typeface="Cambria" pitchFamily="18" charset="0"/>
              </a:rPr>
              <a:t> -7, +∞</a:t>
            </a:r>
            <a:r>
              <a:rPr lang="es-ES" sz="1600" b="1" dirty="0" smtClean="0">
                <a:solidFill>
                  <a:srgbClr val="006699"/>
                </a:solidFill>
                <a:latin typeface="Cambria" pitchFamily="18" charset="0"/>
              </a:rPr>
              <a:t> [</a:t>
            </a:r>
            <a:endParaRPr lang="gl-ES" sz="1600" b="1" dirty="0">
              <a:solidFill>
                <a:srgbClr val="006699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95250" y="631030"/>
            <a:ext cx="9144000" cy="461963"/>
          </a:xfrm>
          <a:prstGeom prst="rect">
            <a:avLst/>
          </a:prstGeom>
          <a:solidFill>
            <a:srgbClr val="533F87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indent="360363">
              <a:lnSpc>
                <a:spcPct val="90000"/>
              </a:lnSpc>
              <a:spcBef>
                <a:spcPct val="20000"/>
              </a:spcBef>
              <a:tabLst>
                <a:tab pos="990600" algn="l"/>
              </a:tabLst>
            </a:pPr>
            <a:r>
              <a:rPr lang="es-CL" sz="2200" b="1" dirty="0" smtClean="0">
                <a:solidFill>
                  <a:srgbClr val="533F87"/>
                </a:solidFill>
                <a:latin typeface="Cambria" pitchFamily="18" charset="0"/>
              </a:rPr>
              <a:t>EJEMPLO:</a:t>
            </a:r>
            <a:r>
              <a:rPr lang="es-CL" sz="2200" dirty="0" smtClean="0">
                <a:solidFill>
                  <a:srgbClr val="533F87"/>
                </a:solidFill>
                <a:latin typeface="Cambria" pitchFamily="18" charset="0"/>
              </a:rPr>
              <a:t>    </a:t>
            </a:r>
            <a:r>
              <a:rPr lang="es-CL" sz="2200" b="1" dirty="0" smtClean="0">
                <a:solidFill>
                  <a:srgbClr val="533F87"/>
                </a:solidFill>
                <a:latin typeface="Cambria" pitchFamily="18" charset="0"/>
              </a:rPr>
              <a:t>Resolver</a:t>
            </a:r>
            <a:r>
              <a:rPr lang="es-CL" sz="2200" dirty="0" smtClean="0">
                <a:solidFill>
                  <a:srgbClr val="533F87"/>
                </a:solidFill>
                <a:latin typeface="Cambria" pitchFamily="18" charset="0"/>
              </a:rPr>
              <a:t>  </a:t>
            </a:r>
            <a:endParaRPr lang="es-ES" sz="2200" dirty="0">
              <a:solidFill>
                <a:srgbClr val="533F87"/>
              </a:solidFill>
              <a:latin typeface="Cambria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98588" y="2119080"/>
            <a:ext cx="1765300" cy="627062"/>
            <a:chOff x="1383" y="1766"/>
            <a:chExt cx="1112" cy="395"/>
          </a:xfrm>
        </p:grpSpPr>
        <p:sp>
          <p:nvSpPr>
            <p:cNvPr id="20511" name="Text Box 6"/>
            <p:cNvSpPr txBox="1">
              <a:spLocks noChangeArrowheads="1"/>
            </p:cNvSpPr>
            <p:nvPr/>
          </p:nvSpPr>
          <p:spPr bwMode="auto">
            <a:xfrm>
              <a:off x="1935" y="1768"/>
              <a:ext cx="56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600" dirty="0" smtClean="0">
                  <a:latin typeface="Cambria" pitchFamily="18" charset="0"/>
                </a:rPr>
                <a:t>   x </a:t>
              </a:r>
              <a:r>
                <a:rPr lang="es-MX" sz="1600" dirty="0">
                  <a:latin typeface="Cambria" pitchFamily="18" charset="0"/>
                </a:rPr>
                <a:t>– </a:t>
              </a:r>
              <a:r>
                <a:rPr lang="es-MX" sz="1600" dirty="0" smtClean="0">
                  <a:latin typeface="Cambria" pitchFamily="18" charset="0"/>
                </a:rPr>
                <a:t>2</a:t>
              </a:r>
              <a:endParaRPr lang="es-ES" sz="1600" dirty="0">
                <a:latin typeface="Cambria" pitchFamily="18" charset="0"/>
              </a:endParaRPr>
            </a:p>
          </p:txBody>
        </p:sp>
        <p:sp>
          <p:nvSpPr>
            <p:cNvPr id="20512" name="Text Box 7"/>
            <p:cNvSpPr txBox="1">
              <a:spLocks noChangeArrowheads="1"/>
            </p:cNvSpPr>
            <p:nvPr/>
          </p:nvSpPr>
          <p:spPr bwMode="auto">
            <a:xfrm>
              <a:off x="2018" y="1949"/>
              <a:ext cx="3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600" dirty="0">
                  <a:latin typeface="Cambria" pitchFamily="18" charset="0"/>
                </a:rPr>
                <a:t>   2</a:t>
              </a:r>
              <a:endParaRPr lang="es-ES" sz="1600" dirty="0">
                <a:latin typeface="Cambria" pitchFamily="18" charset="0"/>
              </a:endParaRPr>
            </a:p>
          </p:txBody>
        </p:sp>
        <p:sp>
          <p:nvSpPr>
            <p:cNvPr id="20513" name="Text Box 8"/>
            <p:cNvSpPr txBox="1">
              <a:spLocks noChangeArrowheads="1"/>
            </p:cNvSpPr>
            <p:nvPr/>
          </p:nvSpPr>
          <p:spPr bwMode="auto">
            <a:xfrm>
              <a:off x="1401" y="1766"/>
              <a:ext cx="48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600" dirty="0" smtClean="0">
                  <a:latin typeface="Cambria" pitchFamily="18" charset="0"/>
                </a:rPr>
                <a:t> x </a:t>
              </a:r>
              <a:r>
                <a:rPr lang="es-MX" sz="1600" dirty="0">
                  <a:latin typeface="Cambria" pitchFamily="18" charset="0"/>
                </a:rPr>
                <a:t>– </a:t>
              </a:r>
              <a:r>
                <a:rPr lang="es-MX" sz="1600" dirty="0" smtClean="0">
                  <a:latin typeface="Cambria" pitchFamily="18" charset="0"/>
                </a:rPr>
                <a:t>2</a:t>
              </a:r>
              <a:endParaRPr lang="es-ES" sz="1600" dirty="0">
                <a:latin typeface="Cambria" pitchFamily="18" charset="0"/>
              </a:endParaRPr>
            </a:p>
          </p:txBody>
        </p:sp>
        <p:sp>
          <p:nvSpPr>
            <p:cNvPr id="20514" name="Text Box 9"/>
            <p:cNvSpPr txBox="1">
              <a:spLocks noChangeArrowheads="1"/>
            </p:cNvSpPr>
            <p:nvPr/>
          </p:nvSpPr>
          <p:spPr bwMode="auto">
            <a:xfrm>
              <a:off x="1383" y="1948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600" dirty="0">
                  <a:latin typeface="Cambria" pitchFamily="18" charset="0"/>
                </a:rPr>
                <a:t>    </a:t>
              </a:r>
              <a:r>
                <a:rPr lang="es-MX" sz="1600" dirty="0" smtClean="0">
                  <a:latin typeface="Cambria" pitchFamily="18" charset="0"/>
                </a:rPr>
                <a:t>5</a:t>
              </a:r>
              <a:endParaRPr lang="es-ES" sz="1600" dirty="0">
                <a:latin typeface="Cambria" pitchFamily="18" charset="0"/>
              </a:endParaRPr>
            </a:p>
          </p:txBody>
        </p:sp>
        <p:sp>
          <p:nvSpPr>
            <p:cNvPr id="20515" name="Line 10"/>
            <p:cNvSpPr>
              <a:spLocks noChangeShapeType="1"/>
            </p:cNvSpPr>
            <p:nvPr/>
          </p:nvSpPr>
          <p:spPr bwMode="auto">
            <a:xfrm>
              <a:off x="1445" y="1978"/>
              <a:ext cx="3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gl-ES"/>
            </a:p>
          </p:txBody>
        </p:sp>
        <p:sp>
          <p:nvSpPr>
            <p:cNvPr id="20516" name="Rectangle 11"/>
            <p:cNvSpPr>
              <a:spLocks noChangeArrowheads="1"/>
            </p:cNvSpPr>
            <p:nvPr/>
          </p:nvSpPr>
          <p:spPr bwMode="auto">
            <a:xfrm>
              <a:off x="1803" y="1863"/>
              <a:ext cx="21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CL" sz="1600">
                  <a:latin typeface="Cambria" pitchFamily="18" charset="0"/>
                </a:rPr>
                <a:t>≥ </a:t>
              </a:r>
            </a:p>
          </p:txBody>
        </p:sp>
        <p:sp>
          <p:nvSpPr>
            <p:cNvPr id="20517" name="Line 12"/>
            <p:cNvSpPr>
              <a:spLocks noChangeShapeType="1"/>
            </p:cNvSpPr>
            <p:nvPr/>
          </p:nvSpPr>
          <p:spPr bwMode="auto">
            <a:xfrm>
              <a:off x="2002" y="1980"/>
              <a:ext cx="3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gl-ES"/>
            </a:p>
          </p:txBody>
        </p:sp>
      </p:grpSp>
      <p:sp>
        <p:nvSpPr>
          <p:cNvPr id="20486" name="Text Box 29"/>
          <p:cNvSpPr txBox="1">
            <a:spLocks noChangeArrowheads="1"/>
          </p:cNvSpPr>
          <p:nvPr/>
        </p:nvSpPr>
        <p:spPr bwMode="auto">
          <a:xfrm>
            <a:off x="1271588" y="2957835"/>
            <a:ext cx="1892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dirty="0" smtClean="0">
                <a:latin typeface="Cambria" pitchFamily="18" charset="0"/>
              </a:rPr>
              <a:t>2(x </a:t>
            </a:r>
            <a:r>
              <a:rPr lang="es-MX" sz="1600" dirty="0">
                <a:latin typeface="Cambria" pitchFamily="18" charset="0"/>
              </a:rPr>
              <a:t>– </a:t>
            </a:r>
            <a:r>
              <a:rPr lang="es-MX" sz="1600" dirty="0" smtClean="0">
                <a:latin typeface="Cambria" pitchFamily="18" charset="0"/>
              </a:rPr>
              <a:t>2)  </a:t>
            </a:r>
            <a:r>
              <a:rPr lang="es-MX" sz="1600" dirty="0">
                <a:latin typeface="Cambria" pitchFamily="18" charset="0"/>
              </a:rPr>
              <a:t>≥  </a:t>
            </a:r>
            <a:r>
              <a:rPr lang="es-MX" sz="1600" dirty="0" smtClean="0">
                <a:latin typeface="Cambria" pitchFamily="18" charset="0"/>
              </a:rPr>
              <a:t>5(x </a:t>
            </a:r>
            <a:r>
              <a:rPr lang="es-MX" sz="1600" dirty="0">
                <a:latin typeface="Cambria" pitchFamily="18" charset="0"/>
              </a:rPr>
              <a:t>– </a:t>
            </a:r>
            <a:r>
              <a:rPr lang="es-MX" sz="1600" dirty="0" smtClean="0">
                <a:latin typeface="Cambria" pitchFamily="18" charset="0"/>
              </a:rPr>
              <a:t>2)</a:t>
            </a:r>
            <a:endParaRPr lang="es-MX" sz="1600" dirty="0">
              <a:latin typeface="Cambria" pitchFamily="18" charset="0"/>
            </a:endParaRPr>
          </a:p>
        </p:txBody>
      </p:sp>
      <p:sp>
        <p:nvSpPr>
          <p:cNvPr id="20487" name="Text Box 32"/>
          <p:cNvSpPr txBox="1">
            <a:spLocks noChangeArrowheads="1"/>
          </p:cNvSpPr>
          <p:nvPr/>
        </p:nvSpPr>
        <p:spPr bwMode="auto">
          <a:xfrm>
            <a:off x="1398588" y="3783335"/>
            <a:ext cx="2519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dirty="0">
                <a:latin typeface="Cambria" pitchFamily="18" charset="0"/>
              </a:rPr>
              <a:t>2x – 5x  ≥  4 – 10</a:t>
            </a:r>
          </a:p>
        </p:txBody>
      </p:sp>
      <p:sp>
        <p:nvSpPr>
          <p:cNvPr id="20488" name="Text Box 37"/>
          <p:cNvSpPr txBox="1">
            <a:spLocks noChangeArrowheads="1"/>
          </p:cNvSpPr>
          <p:nvPr/>
        </p:nvSpPr>
        <p:spPr bwMode="auto">
          <a:xfrm>
            <a:off x="1668463" y="4264025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dirty="0">
                <a:latin typeface="Cambria" pitchFamily="18" charset="0"/>
              </a:rPr>
              <a:t>– 3x ≥ – 6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398588" y="1357298"/>
            <a:ext cx="2082800" cy="627063"/>
            <a:chOff x="1383" y="1766"/>
            <a:chExt cx="1312" cy="395"/>
          </a:xfrm>
        </p:grpSpPr>
        <p:sp>
          <p:nvSpPr>
            <p:cNvPr id="91" name="Text Box 6"/>
            <p:cNvSpPr txBox="1">
              <a:spLocks noChangeArrowheads="1"/>
            </p:cNvSpPr>
            <p:nvPr/>
          </p:nvSpPr>
          <p:spPr bwMode="auto">
            <a:xfrm>
              <a:off x="2018" y="1766"/>
              <a:ext cx="4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x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92" name="Text Box 7"/>
            <p:cNvSpPr txBox="1">
              <a:spLocks noChangeArrowheads="1"/>
            </p:cNvSpPr>
            <p:nvPr/>
          </p:nvSpPr>
          <p:spPr bwMode="auto">
            <a:xfrm>
              <a:off x="2018" y="1949"/>
              <a:ext cx="3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2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93" name="Text Box 8"/>
            <p:cNvSpPr txBox="1">
              <a:spLocks noChangeArrowheads="1"/>
            </p:cNvSpPr>
            <p:nvPr/>
          </p:nvSpPr>
          <p:spPr bwMode="auto">
            <a:xfrm>
              <a:off x="1401" y="1766"/>
              <a:ext cx="48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 x – 2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94" name="Text Box 9"/>
            <p:cNvSpPr txBox="1">
              <a:spLocks noChangeArrowheads="1"/>
            </p:cNvSpPr>
            <p:nvPr/>
          </p:nvSpPr>
          <p:spPr bwMode="auto">
            <a:xfrm>
              <a:off x="1383" y="1948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     5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95" name="Line 10"/>
            <p:cNvSpPr>
              <a:spLocks noChangeShapeType="1"/>
            </p:cNvSpPr>
            <p:nvPr/>
          </p:nvSpPr>
          <p:spPr bwMode="auto">
            <a:xfrm>
              <a:off x="1459" y="1970"/>
              <a:ext cx="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 b="1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96" name="Rectangle 11"/>
            <p:cNvSpPr>
              <a:spLocks noChangeArrowheads="1"/>
            </p:cNvSpPr>
            <p:nvPr/>
          </p:nvSpPr>
          <p:spPr bwMode="auto">
            <a:xfrm>
              <a:off x="1795" y="1862"/>
              <a:ext cx="2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CL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≥ </a:t>
              </a:r>
            </a:p>
          </p:txBody>
        </p:sp>
        <p:sp>
          <p:nvSpPr>
            <p:cNvPr id="97" name="Line 12"/>
            <p:cNvSpPr>
              <a:spLocks noChangeShapeType="1"/>
            </p:cNvSpPr>
            <p:nvPr/>
          </p:nvSpPr>
          <p:spPr bwMode="auto">
            <a:xfrm>
              <a:off x="2018" y="1978"/>
              <a:ext cx="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 b="1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98" name="Text Box 13"/>
            <p:cNvSpPr txBox="1">
              <a:spLocks noChangeArrowheads="1"/>
            </p:cNvSpPr>
            <p:nvPr/>
          </p:nvSpPr>
          <p:spPr bwMode="auto">
            <a:xfrm>
              <a:off x="2332" y="1863"/>
              <a:ext cx="36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1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99" name="Text Box 14"/>
            <p:cNvSpPr txBox="1">
              <a:spLocks noChangeArrowheads="1"/>
            </p:cNvSpPr>
            <p:nvPr/>
          </p:nvSpPr>
          <p:spPr bwMode="auto">
            <a:xfrm>
              <a:off x="2208" y="1863"/>
              <a:ext cx="36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–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</p:grpSp>
      <p:sp>
        <p:nvSpPr>
          <p:cNvPr id="20490" name="Text Box 37"/>
          <p:cNvSpPr txBox="1">
            <a:spLocks noChangeArrowheads="1"/>
          </p:cNvSpPr>
          <p:nvPr/>
        </p:nvSpPr>
        <p:spPr bwMode="auto">
          <a:xfrm>
            <a:off x="1555751" y="5021263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dirty="0">
                <a:latin typeface="Cambria" pitchFamily="18" charset="0"/>
              </a:rPr>
              <a:t>      x  </a:t>
            </a:r>
            <a:r>
              <a:rPr lang="es-CL" sz="1600" dirty="0">
                <a:latin typeface="Cambria" pitchFamily="18" charset="0"/>
              </a:rPr>
              <a:t>≤</a:t>
            </a:r>
            <a:r>
              <a:rPr lang="es-MX" sz="1600" dirty="0">
                <a:latin typeface="Cambria" pitchFamily="18" charset="0"/>
              </a:rPr>
              <a:t> </a:t>
            </a:r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>
            <a:off x="2274888" y="5299075"/>
            <a:ext cx="27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gl-ES"/>
          </a:p>
        </p:txBody>
      </p:sp>
      <p:sp>
        <p:nvSpPr>
          <p:cNvPr id="20492" name="Text Box 6"/>
          <p:cNvSpPr txBox="1">
            <a:spLocks noChangeArrowheads="1"/>
          </p:cNvSpPr>
          <p:nvPr/>
        </p:nvSpPr>
        <p:spPr bwMode="auto">
          <a:xfrm>
            <a:off x="2263776" y="4962525"/>
            <a:ext cx="71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dirty="0" smtClean="0">
                <a:latin typeface="Cambria" pitchFamily="18" charset="0"/>
              </a:rPr>
              <a:t> 6</a:t>
            </a:r>
            <a:endParaRPr lang="es-ES" sz="1600" dirty="0">
              <a:latin typeface="Cambria" pitchFamily="18" charset="0"/>
            </a:endParaRPr>
          </a:p>
        </p:txBody>
      </p:sp>
      <p:sp>
        <p:nvSpPr>
          <p:cNvPr id="20493" name="Text Box 6"/>
          <p:cNvSpPr txBox="1">
            <a:spLocks noChangeArrowheads="1"/>
          </p:cNvSpPr>
          <p:nvPr/>
        </p:nvSpPr>
        <p:spPr bwMode="auto">
          <a:xfrm>
            <a:off x="2274888" y="5334000"/>
            <a:ext cx="71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dirty="0" smtClean="0">
                <a:latin typeface="Cambria" pitchFamily="18" charset="0"/>
              </a:rPr>
              <a:t>3 </a:t>
            </a:r>
            <a:endParaRPr lang="es-ES" sz="1600" dirty="0">
              <a:latin typeface="Cambria" pitchFamily="18" charset="0"/>
            </a:endParaRPr>
          </a:p>
        </p:txBody>
      </p:sp>
      <p:sp>
        <p:nvSpPr>
          <p:cNvPr id="18446" name="Text Box 37"/>
          <p:cNvSpPr txBox="1">
            <a:spLocks noChangeArrowheads="1"/>
          </p:cNvSpPr>
          <p:nvPr/>
        </p:nvSpPr>
        <p:spPr bwMode="auto">
          <a:xfrm>
            <a:off x="1533526" y="5655706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1600" dirty="0">
                <a:solidFill>
                  <a:schemeClr val="accent4"/>
                </a:solidFill>
                <a:latin typeface="Cambria" pitchFamily="18" charset="0"/>
              </a:rPr>
              <a:t>      x  </a:t>
            </a:r>
            <a:r>
              <a:rPr lang="es-CL" sz="1600" dirty="0">
                <a:solidFill>
                  <a:schemeClr val="accent4"/>
                </a:solidFill>
                <a:latin typeface="Cambria" pitchFamily="18" charset="0"/>
              </a:rPr>
              <a:t>≤</a:t>
            </a:r>
            <a:r>
              <a:rPr lang="es-MX" sz="1600" dirty="0">
                <a:solidFill>
                  <a:schemeClr val="accent4"/>
                </a:solidFill>
                <a:latin typeface="Cambria" pitchFamily="18" charset="0"/>
              </a:rPr>
              <a:t>  2</a:t>
            </a:r>
          </a:p>
        </p:txBody>
      </p:sp>
      <p:sp>
        <p:nvSpPr>
          <p:cNvPr id="20495" name="105 CuadroTexto"/>
          <p:cNvSpPr txBox="1">
            <a:spLocks noChangeArrowheads="1"/>
          </p:cNvSpPr>
          <p:nvPr/>
        </p:nvSpPr>
        <p:spPr bwMode="auto">
          <a:xfrm>
            <a:off x="2408238" y="5992256"/>
            <a:ext cx="17636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dirty="0">
                <a:latin typeface="Cambria" pitchFamily="18" charset="0"/>
              </a:rPr>
              <a:t>Solución:   </a:t>
            </a:r>
            <a:r>
              <a:rPr lang="es-ES" b="1" dirty="0" smtClean="0">
                <a:solidFill>
                  <a:srgbClr val="006699"/>
                </a:solidFill>
                <a:latin typeface="Cambria" pitchFamily="18" charset="0"/>
              </a:rPr>
              <a:t>]-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∞,2]</a:t>
            </a:r>
            <a:endParaRPr lang="gl-ES" b="1" dirty="0">
              <a:solidFill>
                <a:srgbClr val="006699"/>
              </a:solidFill>
              <a:latin typeface="Cambria" pitchFamily="18" charset="0"/>
            </a:endParaRPr>
          </a:p>
        </p:txBody>
      </p:sp>
      <p:sp>
        <p:nvSpPr>
          <p:cNvPr id="20497" name="Rectangle 5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gl-ES"/>
          </a:p>
        </p:txBody>
      </p:sp>
      <p:sp>
        <p:nvSpPr>
          <p:cNvPr id="20498" name="Rectangle 57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gl-ES"/>
          </a:p>
        </p:txBody>
      </p:sp>
      <p:sp>
        <p:nvSpPr>
          <p:cNvPr id="39" name="38 CuadroTexto"/>
          <p:cNvSpPr txBox="1"/>
          <p:nvPr/>
        </p:nvSpPr>
        <p:spPr>
          <a:xfrm>
            <a:off x="4933967" y="1259567"/>
            <a:ext cx="375761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 smtClean="0">
                <a:ea typeface="Verdana" pitchFamily="34" charset="0"/>
                <a:cs typeface="Verdana" pitchFamily="34" charset="0"/>
              </a:rPr>
              <a:t>-&gt; Para comenzar debo resolver el lado derecho de la inecuación para convertirla en una sola fracción, para esto debo obtener el </a:t>
            </a:r>
            <a:r>
              <a:rPr lang="es-ES" sz="1400" dirty="0" err="1" smtClean="0">
                <a:ea typeface="Verdana" pitchFamily="34" charset="0"/>
                <a:cs typeface="Verdana" pitchFamily="34" charset="0"/>
              </a:rPr>
              <a:t>m.c.m</a:t>
            </a:r>
            <a:r>
              <a:rPr lang="es-ES" sz="1400" dirty="0" smtClean="0">
                <a:ea typeface="Verdana" pitchFamily="34" charset="0"/>
                <a:cs typeface="Verdana" pitchFamily="34" charset="0"/>
              </a:rPr>
              <a:t>     (mínimo común múltiplo). Entre 2 y 1 el </a:t>
            </a:r>
            <a:r>
              <a:rPr lang="es-ES" sz="1400" dirty="0" err="1" smtClean="0">
                <a:ea typeface="Verdana" pitchFamily="34" charset="0"/>
                <a:cs typeface="Verdana" pitchFamily="34" charset="0"/>
              </a:rPr>
              <a:t>m.c.m</a:t>
            </a:r>
            <a:r>
              <a:rPr lang="es-ES" sz="1400" dirty="0" smtClean="0">
                <a:ea typeface="Verdana" pitchFamily="34" charset="0"/>
                <a:cs typeface="Verdana" pitchFamily="34" charset="0"/>
              </a:rPr>
              <a:t> sería 2.</a:t>
            </a:r>
          </a:p>
          <a:p>
            <a:pPr algn="just"/>
            <a:r>
              <a:rPr lang="es-ES" sz="1400" dirty="0" smtClean="0">
                <a:ea typeface="Verdana" pitchFamily="34" charset="0"/>
                <a:cs typeface="Verdana" pitchFamily="34" charset="0"/>
              </a:rPr>
              <a:t>Luego busco el </a:t>
            </a:r>
            <a:r>
              <a:rPr lang="es-ES" sz="1400" dirty="0" err="1" smtClean="0">
                <a:ea typeface="Verdana" pitchFamily="34" charset="0"/>
                <a:cs typeface="Verdana" pitchFamily="34" charset="0"/>
              </a:rPr>
              <a:t>m.c.m</a:t>
            </a:r>
            <a:r>
              <a:rPr lang="es-ES" sz="1400" dirty="0" smtClean="0">
                <a:ea typeface="Verdana" pitchFamily="34" charset="0"/>
                <a:cs typeface="Verdana" pitchFamily="34" charset="0"/>
              </a:rPr>
              <a:t> entre los denominadores, en este caso sería entre el 5 y el 2, </a:t>
            </a:r>
            <a:r>
              <a:rPr lang="es-ES" sz="1400" dirty="0" err="1" smtClean="0">
                <a:ea typeface="Verdana" pitchFamily="34" charset="0"/>
                <a:cs typeface="Verdana" pitchFamily="34" charset="0"/>
              </a:rPr>
              <a:t>m.c.m</a:t>
            </a:r>
            <a:r>
              <a:rPr lang="es-ES" sz="1400" dirty="0" smtClean="0">
                <a:ea typeface="Verdana" pitchFamily="34" charset="0"/>
                <a:cs typeface="Verdana" pitchFamily="34" charset="0"/>
              </a:rPr>
              <a:t>=  10.</a:t>
            </a:r>
          </a:p>
          <a:p>
            <a:pPr algn="just"/>
            <a:r>
              <a:rPr lang="es-ES" sz="1400" dirty="0" smtClean="0">
                <a:ea typeface="Verdana" pitchFamily="34" charset="0"/>
                <a:cs typeface="Verdana" pitchFamily="34" charset="0"/>
              </a:rPr>
              <a:t>Ahora 5 en el 10 ¿cuántas veces cae? = 2 y ese resultado lo multiplico por lo de arriba (numerador), lo mismo se hace al otro lado de la desigualdad.</a:t>
            </a:r>
          </a:p>
          <a:p>
            <a:pPr algn="just"/>
            <a:r>
              <a:rPr lang="es-ES" sz="1400" dirty="0" smtClean="0">
                <a:ea typeface="Verdana" pitchFamily="34" charset="0"/>
                <a:cs typeface="Verdana" pitchFamily="34" charset="0"/>
              </a:rPr>
              <a:t>Deja la incógnita a un sólo lado y reduce los términos semejantes.</a:t>
            </a:r>
          </a:p>
          <a:p>
            <a:pPr algn="just"/>
            <a:r>
              <a:rPr lang="es-ES" sz="1400" dirty="0" smtClean="0">
                <a:ea typeface="Verdana" pitchFamily="34" charset="0"/>
                <a:cs typeface="Verdana" pitchFamily="34" charset="0"/>
              </a:rPr>
              <a:t>Como la incógnita es negativa, multiplicamos todo por -1 (y al </a:t>
            </a:r>
            <a:r>
              <a:rPr lang="es-ES" sz="1400" b="1" dirty="0" smtClean="0">
                <a:ea typeface="Verdana" pitchFamily="34" charset="0"/>
                <a:cs typeface="Verdana" pitchFamily="34" charset="0"/>
              </a:rPr>
              <a:t>multiplicar por un negativo </a:t>
            </a:r>
            <a:r>
              <a:rPr lang="es-ES" sz="1400" dirty="0" smtClean="0">
                <a:ea typeface="Verdana" pitchFamily="34" charset="0"/>
                <a:cs typeface="Verdana" pitchFamily="34" charset="0"/>
              </a:rPr>
              <a:t>sabemos que debemos </a:t>
            </a:r>
            <a:r>
              <a:rPr lang="es-ES" sz="1400" b="1" dirty="0" smtClean="0">
                <a:ea typeface="Verdana" pitchFamily="34" charset="0"/>
                <a:cs typeface="Verdana" pitchFamily="34" charset="0"/>
              </a:rPr>
              <a:t>invertir la desigualdad</a:t>
            </a:r>
            <a:r>
              <a:rPr lang="es-ES" sz="1400" dirty="0" smtClean="0">
                <a:ea typeface="Verdana" pitchFamily="34" charset="0"/>
                <a:cs typeface="Verdana" pitchFamily="34" charset="0"/>
              </a:rPr>
              <a:t>, es decir si era </a:t>
            </a:r>
            <a:r>
              <a:rPr lang="es-MX" sz="1400" dirty="0" smtClean="0">
                <a:latin typeface="Cambria" pitchFamily="18" charset="0"/>
              </a:rPr>
              <a:t>≥ </a:t>
            </a:r>
            <a:r>
              <a:rPr lang="es-MX" sz="1400" dirty="0" smtClean="0">
                <a:ea typeface="Verdana" pitchFamily="34" charset="0"/>
                <a:cs typeface="Verdana" pitchFamily="34" charset="0"/>
              </a:rPr>
              <a:t>ahora</a:t>
            </a:r>
            <a:r>
              <a:rPr lang="es-MX" sz="1400" dirty="0" smtClean="0">
                <a:latin typeface="Cambria" pitchFamily="18" charset="0"/>
              </a:rPr>
              <a:t> </a:t>
            </a:r>
            <a:r>
              <a:rPr lang="es-ES" sz="1400" dirty="0" smtClean="0">
                <a:ea typeface="Verdana" pitchFamily="34" charset="0"/>
                <a:cs typeface="Verdana" pitchFamily="34" charset="0"/>
              </a:rPr>
              <a:t> será </a:t>
            </a:r>
            <a:r>
              <a:rPr lang="es-CL" sz="1400" dirty="0" smtClean="0">
                <a:latin typeface="Cambria" pitchFamily="18" charset="0"/>
              </a:rPr>
              <a:t>≤</a:t>
            </a:r>
            <a:r>
              <a:rPr lang="es-ES" sz="1400" dirty="0" smtClean="0">
                <a:ea typeface="Verdana" pitchFamily="34" charset="0"/>
                <a:cs typeface="Verdana" pitchFamily="34" charset="0"/>
              </a:rPr>
              <a:t>)</a:t>
            </a:r>
          </a:p>
          <a:p>
            <a:pPr algn="just"/>
            <a:r>
              <a:rPr lang="es-ES" sz="1400" dirty="0" smtClean="0">
                <a:ea typeface="Verdana" pitchFamily="34" charset="0"/>
                <a:cs typeface="Verdana" pitchFamily="34" charset="0"/>
              </a:rPr>
              <a:t>Finalmente se obtiene el resultado de la inecuación.</a:t>
            </a:r>
          </a:p>
          <a:p>
            <a:pPr algn="just"/>
            <a:endParaRPr lang="es-ES" sz="1400" dirty="0" smtClean="0"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60" name="Group 5"/>
          <p:cNvGrpSpPr>
            <a:grpSpLocks/>
          </p:cNvGrpSpPr>
          <p:nvPr/>
        </p:nvGrpSpPr>
        <p:grpSpPr bwMode="auto">
          <a:xfrm>
            <a:off x="4375167" y="548480"/>
            <a:ext cx="2082800" cy="627063"/>
            <a:chOff x="1383" y="1766"/>
            <a:chExt cx="1312" cy="395"/>
          </a:xfrm>
        </p:grpSpPr>
        <p:sp>
          <p:nvSpPr>
            <p:cNvPr id="61" name="Text Box 6"/>
            <p:cNvSpPr txBox="1">
              <a:spLocks noChangeArrowheads="1"/>
            </p:cNvSpPr>
            <p:nvPr/>
          </p:nvSpPr>
          <p:spPr bwMode="auto">
            <a:xfrm>
              <a:off x="2018" y="1766"/>
              <a:ext cx="4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x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62" name="Text Box 7"/>
            <p:cNvSpPr txBox="1">
              <a:spLocks noChangeArrowheads="1"/>
            </p:cNvSpPr>
            <p:nvPr/>
          </p:nvSpPr>
          <p:spPr bwMode="auto">
            <a:xfrm>
              <a:off x="2018" y="1949"/>
              <a:ext cx="3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2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63" name="Text Box 8"/>
            <p:cNvSpPr txBox="1">
              <a:spLocks noChangeArrowheads="1"/>
            </p:cNvSpPr>
            <p:nvPr/>
          </p:nvSpPr>
          <p:spPr bwMode="auto">
            <a:xfrm>
              <a:off x="1401" y="1766"/>
              <a:ext cx="48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 x – 2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64" name="Text Box 9"/>
            <p:cNvSpPr txBox="1">
              <a:spLocks noChangeArrowheads="1"/>
            </p:cNvSpPr>
            <p:nvPr/>
          </p:nvSpPr>
          <p:spPr bwMode="auto">
            <a:xfrm>
              <a:off x="1383" y="1948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     5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65" name="Line 10"/>
            <p:cNvSpPr>
              <a:spLocks noChangeShapeType="1"/>
            </p:cNvSpPr>
            <p:nvPr/>
          </p:nvSpPr>
          <p:spPr bwMode="auto">
            <a:xfrm>
              <a:off x="1459" y="1970"/>
              <a:ext cx="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 b="1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66" name="Rectangle 11"/>
            <p:cNvSpPr>
              <a:spLocks noChangeArrowheads="1"/>
            </p:cNvSpPr>
            <p:nvPr/>
          </p:nvSpPr>
          <p:spPr bwMode="auto">
            <a:xfrm>
              <a:off x="1795" y="1862"/>
              <a:ext cx="2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CL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≥ </a:t>
              </a:r>
            </a:p>
          </p:txBody>
        </p:sp>
        <p:sp>
          <p:nvSpPr>
            <p:cNvPr id="67" name="Line 12"/>
            <p:cNvSpPr>
              <a:spLocks noChangeShapeType="1"/>
            </p:cNvSpPr>
            <p:nvPr/>
          </p:nvSpPr>
          <p:spPr bwMode="auto">
            <a:xfrm>
              <a:off x="2018" y="1978"/>
              <a:ext cx="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 b="1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68" name="Text Box 13"/>
            <p:cNvSpPr txBox="1">
              <a:spLocks noChangeArrowheads="1"/>
            </p:cNvSpPr>
            <p:nvPr/>
          </p:nvSpPr>
          <p:spPr bwMode="auto">
            <a:xfrm>
              <a:off x="2332" y="1863"/>
              <a:ext cx="36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1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69" name="Text Box 14"/>
            <p:cNvSpPr txBox="1">
              <a:spLocks noChangeArrowheads="1"/>
            </p:cNvSpPr>
            <p:nvPr/>
          </p:nvSpPr>
          <p:spPr bwMode="auto">
            <a:xfrm>
              <a:off x="2208" y="1863"/>
              <a:ext cx="36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–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</p:grpSp>
      <p:sp>
        <p:nvSpPr>
          <p:cNvPr id="70" name="69 CuadroTexto"/>
          <p:cNvSpPr txBox="1"/>
          <p:nvPr/>
        </p:nvSpPr>
        <p:spPr>
          <a:xfrm>
            <a:off x="3528218" y="2137226"/>
            <a:ext cx="1082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</a:t>
            </a:r>
            <a:r>
              <a:rPr lang="es-ES" dirty="0" err="1" smtClean="0"/>
              <a:t>m.c.m</a:t>
            </a:r>
            <a:endParaRPr lang="es-ES" dirty="0" smtClean="0"/>
          </a:p>
          <a:p>
            <a:r>
              <a:rPr lang="es-ES" dirty="0" smtClean="0"/>
              <a:t>    10</a:t>
            </a:r>
            <a:endParaRPr lang="es-ES" dirty="0"/>
          </a:p>
        </p:txBody>
      </p:sp>
      <p:sp>
        <p:nvSpPr>
          <p:cNvPr id="73" name="Text Box 29"/>
          <p:cNvSpPr txBox="1">
            <a:spLocks noChangeArrowheads="1"/>
          </p:cNvSpPr>
          <p:nvPr/>
        </p:nvSpPr>
        <p:spPr bwMode="auto">
          <a:xfrm>
            <a:off x="1457326" y="3446785"/>
            <a:ext cx="1892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dirty="0" smtClean="0">
                <a:latin typeface="Cambria" pitchFamily="18" charset="0"/>
              </a:rPr>
              <a:t>2x </a:t>
            </a:r>
            <a:r>
              <a:rPr lang="es-MX" sz="1600" dirty="0">
                <a:latin typeface="Cambria" pitchFamily="18" charset="0"/>
              </a:rPr>
              <a:t>– </a:t>
            </a:r>
            <a:r>
              <a:rPr lang="es-MX" sz="1600" dirty="0" smtClean="0">
                <a:latin typeface="Cambria" pitchFamily="18" charset="0"/>
              </a:rPr>
              <a:t>4  </a:t>
            </a:r>
            <a:r>
              <a:rPr lang="es-MX" sz="1600" dirty="0">
                <a:latin typeface="Cambria" pitchFamily="18" charset="0"/>
              </a:rPr>
              <a:t>≥  </a:t>
            </a:r>
            <a:r>
              <a:rPr lang="es-MX" sz="1600" dirty="0" smtClean="0">
                <a:latin typeface="Cambria" pitchFamily="18" charset="0"/>
              </a:rPr>
              <a:t>5x </a:t>
            </a:r>
            <a:r>
              <a:rPr lang="es-MX" sz="1600" dirty="0">
                <a:latin typeface="Cambria" pitchFamily="18" charset="0"/>
              </a:rPr>
              <a:t>– </a:t>
            </a:r>
            <a:r>
              <a:rPr lang="es-MX" sz="1600" dirty="0" smtClean="0">
                <a:latin typeface="Cambria" pitchFamily="18" charset="0"/>
              </a:rPr>
              <a:t>10</a:t>
            </a:r>
            <a:endParaRPr lang="es-MX" sz="1600" dirty="0">
              <a:latin typeface="Cambria" pitchFamily="18" charset="0"/>
            </a:endParaRPr>
          </a:p>
        </p:txBody>
      </p:sp>
      <p:sp>
        <p:nvSpPr>
          <p:cNvPr id="74" name="Text Box 37"/>
          <p:cNvSpPr txBox="1">
            <a:spLocks noChangeArrowheads="1"/>
          </p:cNvSpPr>
          <p:nvPr/>
        </p:nvSpPr>
        <p:spPr bwMode="auto">
          <a:xfrm>
            <a:off x="1668463" y="4633357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dirty="0">
                <a:latin typeface="Cambria" pitchFamily="18" charset="0"/>
              </a:rPr>
              <a:t> </a:t>
            </a:r>
            <a:r>
              <a:rPr lang="es-MX" sz="1600" dirty="0" smtClean="0">
                <a:latin typeface="Cambria" pitchFamily="18" charset="0"/>
              </a:rPr>
              <a:t> </a:t>
            </a:r>
            <a:r>
              <a:rPr lang="es-MX" sz="1600" dirty="0">
                <a:latin typeface="Cambria" pitchFamily="18" charset="0"/>
              </a:rPr>
              <a:t>3x </a:t>
            </a:r>
            <a:r>
              <a:rPr lang="es-CL" sz="1600" dirty="0" smtClean="0">
                <a:latin typeface="Cambria" pitchFamily="18" charset="0"/>
              </a:rPr>
              <a:t>≤</a:t>
            </a:r>
            <a:r>
              <a:rPr lang="es-MX" sz="1600" dirty="0" smtClean="0">
                <a:latin typeface="Cambria" pitchFamily="18" charset="0"/>
              </a:rPr>
              <a:t>  </a:t>
            </a:r>
            <a:r>
              <a:rPr lang="es-MX" sz="1600" dirty="0">
                <a:latin typeface="Cambria" pitchFamily="18" charset="0"/>
              </a:rPr>
              <a:t>6</a:t>
            </a:r>
          </a:p>
        </p:txBody>
      </p:sp>
      <p:sp>
        <p:nvSpPr>
          <p:cNvPr id="75" name="74 CuadroTexto"/>
          <p:cNvSpPr txBox="1"/>
          <p:nvPr/>
        </p:nvSpPr>
        <p:spPr>
          <a:xfrm>
            <a:off x="3584576" y="1472749"/>
            <a:ext cx="1082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</a:t>
            </a:r>
            <a:r>
              <a:rPr lang="es-ES" dirty="0" err="1" smtClean="0"/>
              <a:t>m.c.m</a:t>
            </a:r>
            <a:endParaRPr lang="es-ES" dirty="0" smtClean="0"/>
          </a:p>
          <a:p>
            <a:r>
              <a:rPr lang="es-ES" dirty="0" smtClean="0"/>
              <a:t>     2</a:t>
            </a:r>
            <a:endParaRPr lang="es-ES" dirty="0"/>
          </a:p>
        </p:txBody>
      </p:sp>
      <p:sp>
        <p:nvSpPr>
          <p:cNvPr id="77" name="76 Elipse"/>
          <p:cNvSpPr/>
          <p:nvPr/>
        </p:nvSpPr>
        <p:spPr>
          <a:xfrm>
            <a:off x="2330450" y="1323275"/>
            <a:ext cx="833437" cy="7989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9" name="78 Conector angular"/>
          <p:cNvCxnSpPr/>
          <p:nvPr/>
        </p:nvCxnSpPr>
        <p:spPr>
          <a:xfrm>
            <a:off x="3040860" y="1381109"/>
            <a:ext cx="487358" cy="21145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 de flecha"/>
          <p:cNvCxnSpPr/>
          <p:nvPr/>
        </p:nvCxnSpPr>
        <p:spPr>
          <a:xfrm rot="10800000" flipV="1">
            <a:off x="3163887" y="1896881"/>
            <a:ext cx="647719" cy="480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83 Grupo"/>
          <p:cNvGrpSpPr/>
          <p:nvPr/>
        </p:nvGrpSpPr>
        <p:grpSpPr>
          <a:xfrm>
            <a:off x="5029217" y="6250366"/>
            <a:ext cx="2714623" cy="607634"/>
            <a:chOff x="3282951" y="4491075"/>
            <a:chExt cx="2714623" cy="607634"/>
          </a:xfrm>
        </p:grpSpPr>
        <p:grpSp>
          <p:nvGrpSpPr>
            <p:cNvPr id="85" name="59 Grupo"/>
            <p:cNvGrpSpPr/>
            <p:nvPr/>
          </p:nvGrpSpPr>
          <p:grpSpPr>
            <a:xfrm>
              <a:off x="3282951" y="4760603"/>
              <a:ext cx="2714623" cy="45719"/>
              <a:chOff x="5632452" y="5715016"/>
              <a:chExt cx="2714623" cy="45719"/>
            </a:xfrm>
          </p:grpSpPr>
          <p:cxnSp>
            <p:nvCxnSpPr>
              <p:cNvPr id="104" name="103 Conector recto de flecha"/>
              <p:cNvCxnSpPr>
                <a:stCxn id="105" idx="6"/>
              </p:cNvCxnSpPr>
              <p:nvPr/>
            </p:nvCxnSpPr>
            <p:spPr>
              <a:xfrm flipH="1">
                <a:off x="5632452" y="5737876"/>
                <a:ext cx="1557035" cy="238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104 Elipse"/>
              <p:cNvSpPr/>
              <p:nvPr/>
            </p:nvSpPr>
            <p:spPr>
              <a:xfrm>
                <a:off x="7143768" y="5715016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106" name="105 Conector recto"/>
              <p:cNvCxnSpPr/>
              <p:nvPr/>
            </p:nvCxnSpPr>
            <p:spPr>
              <a:xfrm rot="16200000" flipH="1">
                <a:off x="7761586" y="5161470"/>
                <a:ext cx="6695" cy="116428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Text Box 37"/>
            <p:cNvSpPr txBox="1">
              <a:spLocks noChangeArrowheads="1"/>
            </p:cNvSpPr>
            <p:nvPr/>
          </p:nvSpPr>
          <p:spPr bwMode="auto">
            <a:xfrm>
              <a:off x="4671871" y="4513934"/>
              <a:ext cx="24479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dirty="0">
                  <a:solidFill>
                    <a:schemeClr val="accent4"/>
                  </a:solidFill>
                  <a:latin typeface="Cambria" pitchFamily="18" charset="0"/>
                </a:rPr>
                <a:t>   </a:t>
              </a:r>
              <a:r>
                <a:rPr lang="es-MX" sz="1600" dirty="0" smtClean="0">
                  <a:solidFill>
                    <a:schemeClr val="accent4"/>
                  </a:solidFill>
                  <a:latin typeface="Cambria" pitchFamily="18" charset="0"/>
                </a:rPr>
                <a:t>2</a:t>
              </a:r>
              <a:endParaRPr lang="es-MX" sz="1600" dirty="0">
                <a:solidFill>
                  <a:schemeClr val="accent4"/>
                </a:solidFill>
                <a:latin typeface="Cambria" pitchFamily="18" charset="0"/>
              </a:endParaRPr>
            </a:p>
          </p:txBody>
        </p:sp>
        <p:cxnSp>
          <p:nvCxnSpPr>
            <p:cNvPr id="87" name="86 Conector recto"/>
            <p:cNvCxnSpPr/>
            <p:nvPr/>
          </p:nvCxnSpPr>
          <p:spPr>
            <a:xfrm flipV="1">
              <a:off x="4831703" y="4491075"/>
              <a:ext cx="1588" cy="2923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Conector recto de flecha"/>
            <p:cNvCxnSpPr/>
            <p:nvPr/>
          </p:nvCxnSpPr>
          <p:spPr>
            <a:xfrm rot="10800000" flipV="1">
              <a:off x="3282952" y="4514729"/>
              <a:ext cx="1557035" cy="7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88 Conector recto"/>
            <p:cNvCxnSpPr/>
            <p:nvPr/>
          </p:nvCxnSpPr>
          <p:spPr>
            <a:xfrm flipV="1">
              <a:off x="3282952" y="4515526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89 Conector recto"/>
            <p:cNvCxnSpPr/>
            <p:nvPr/>
          </p:nvCxnSpPr>
          <p:spPr>
            <a:xfrm flipV="1">
              <a:off x="3571868" y="4538386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99 Conector recto"/>
            <p:cNvCxnSpPr/>
            <p:nvPr/>
          </p:nvCxnSpPr>
          <p:spPr>
            <a:xfrm flipV="1">
              <a:off x="3860784" y="4538386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100 Conector recto"/>
            <p:cNvCxnSpPr/>
            <p:nvPr/>
          </p:nvCxnSpPr>
          <p:spPr>
            <a:xfrm flipV="1">
              <a:off x="4149700" y="4538386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101 Conector recto"/>
            <p:cNvCxnSpPr/>
            <p:nvPr/>
          </p:nvCxnSpPr>
          <p:spPr>
            <a:xfrm flipV="1">
              <a:off x="4382955" y="4513934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102 Conector recto"/>
            <p:cNvCxnSpPr/>
            <p:nvPr/>
          </p:nvCxnSpPr>
          <p:spPr>
            <a:xfrm rot="5400000" flipH="1" flipV="1">
              <a:off x="4622758" y="4543376"/>
              <a:ext cx="222219" cy="212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6" grpId="0"/>
      <p:bldP spid="20487" grpId="0"/>
      <p:bldP spid="20488" grpId="0"/>
      <p:bldP spid="20490" grpId="0"/>
      <p:bldP spid="20491" grpId="0" animBg="1"/>
      <p:bldP spid="20492" grpId="0"/>
      <p:bldP spid="20493" grpId="0"/>
      <p:bldP spid="18446" grpId="0"/>
      <p:bldP spid="20495" grpId="0"/>
      <p:bldP spid="73" grpId="0"/>
      <p:bldP spid="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6"/>
          <p:cNvSpPr txBox="1">
            <a:spLocks noChangeArrowheads="1"/>
          </p:cNvSpPr>
          <p:nvPr/>
        </p:nvSpPr>
        <p:spPr bwMode="auto">
          <a:xfrm>
            <a:off x="0" y="784225"/>
            <a:ext cx="2476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887538" algn="l"/>
              </a:tabLst>
            </a:pPr>
            <a:r>
              <a:rPr lang="es-CL" sz="1600" dirty="0">
                <a:solidFill>
                  <a:srgbClr val="FF9933"/>
                </a:solidFill>
                <a:latin typeface="Cambria" pitchFamily="18" charset="0"/>
              </a:rPr>
              <a:t>	</a:t>
            </a:r>
            <a:endParaRPr lang="es-ES" sz="1600" b="1" dirty="0">
              <a:solidFill>
                <a:srgbClr val="FF6600"/>
              </a:solidFill>
              <a:latin typeface="Cambria" pitchFamily="18" charset="0"/>
            </a:endParaRPr>
          </a:p>
        </p:txBody>
      </p:sp>
      <p:sp>
        <p:nvSpPr>
          <p:cNvPr id="21507" name="134 CuadroTexto"/>
          <p:cNvSpPr txBox="1">
            <a:spLocks noChangeArrowheads="1"/>
          </p:cNvSpPr>
          <p:nvPr/>
        </p:nvSpPr>
        <p:spPr bwMode="auto">
          <a:xfrm>
            <a:off x="2554288" y="2668588"/>
            <a:ext cx="18002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dirty="0">
                <a:latin typeface="Cambria" pitchFamily="18" charset="0"/>
              </a:rPr>
              <a:t>Solución: </a:t>
            </a:r>
            <a:endParaRPr lang="gl-ES" sz="1600" b="1" dirty="0">
              <a:solidFill>
                <a:srgbClr val="006699"/>
              </a:solidFill>
              <a:latin typeface="Cambria" pitchFamily="18" charset="0"/>
            </a:endParaRPr>
          </a:p>
        </p:txBody>
      </p:sp>
      <p:sp>
        <p:nvSpPr>
          <p:cNvPr id="21508" name="Text Box 17"/>
          <p:cNvSpPr txBox="1">
            <a:spLocks noChangeArrowheads="1"/>
          </p:cNvSpPr>
          <p:nvPr/>
        </p:nvSpPr>
        <p:spPr bwMode="auto">
          <a:xfrm>
            <a:off x="2422525" y="784225"/>
            <a:ext cx="28289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 dirty="0">
                <a:latin typeface="Cambria" pitchFamily="18" charset="0"/>
              </a:rPr>
              <a:t>7x – 8  ≥  4x – 16 + 3x + 4</a:t>
            </a:r>
          </a:p>
        </p:txBody>
      </p:sp>
      <p:sp>
        <p:nvSpPr>
          <p:cNvPr id="21509" name="Text Box 18"/>
          <p:cNvSpPr txBox="1">
            <a:spLocks noChangeArrowheads="1"/>
          </p:cNvSpPr>
          <p:nvPr/>
        </p:nvSpPr>
        <p:spPr bwMode="auto">
          <a:xfrm>
            <a:off x="0" y="1220788"/>
            <a:ext cx="4759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598738">
              <a:spcBef>
                <a:spcPct val="50000"/>
              </a:spcBef>
            </a:pPr>
            <a:r>
              <a:rPr lang="es-MX" sz="1600" dirty="0">
                <a:latin typeface="Cambria" pitchFamily="18" charset="0"/>
              </a:rPr>
              <a:t>7x – 8 ≥ 7x – 12</a:t>
            </a:r>
          </a:p>
        </p:txBody>
      </p:sp>
      <p:sp>
        <p:nvSpPr>
          <p:cNvPr id="21510" name="Text Box 19"/>
          <p:cNvSpPr txBox="1">
            <a:spLocks noChangeArrowheads="1"/>
          </p:cNvSpPr>
          <p:nvPr/>
        </p:nvSpPr>
        <p:spPr bwMode="auto">
          <a:xfrm>
            <a:off x="0" y="1947863"/>
            <a:ext cx="43672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048000">
              <a:spcBef>
                <a:spcPct val="50000"/>
              </a:spcBef>
            </a:pPr>
            <a:r>
              <a:rPr lang="es-MX" sz="1600">
                <a:latin typeface="Cambria" pitchFamily="18" charset="0"/>
              </a:rPr>
              <a:t>0  ≥ – 4    </a:t>
            </a:r>
          </a:p>
        </p:txBody>
      </p:sp>
      <p:sp>
        <p:nvSpPr>
          <p:cNvPr id="21511" name="Text Box 18"/>
          <p:cNvSpPr txBox="1">
            <a:spLocks noChangeArrowheads="1"/>
          </p:cNvSpPr>
          <p:nvPr/>
        </p:nvSpPr>
        <p:spPr bwMode="auto">
          <a:xfrm>
            <a:off x="0" y="1557338"/>
            <a:ext cx="46672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598738">
              <a:spcBef>
                <a:spcPct val="50000"/>
              </a:spcBef>
            </a:pPr>
            <a:r>
              <a:rPr lang="es-MX" sz="1600">
                <a:latin typeface="Cambria" pitchFamily="18" charset="0"/>
              </a:rPr>
              <a:t>7x – 7x ≥ 8 – 12</a:t>
            </a:r>
          </a:p>
        </p:txBody>
      </p:sp>
      <p:sp>
        <p:nvSpPr>
          <p:cNvPr id="21512" name="Text Box 20"/>
          <p:cNvSpPr txBox="1">
            <a:spLocks noChangeArrowheads="1"/>
          </p:cNvSpPr>
          <p:nvPr/>
        </p:nvSpPr>
        <p:spPr bwMode="auto">
          <a:xfrm>
            <a:off x="5249863" y="1220788"/>
            <a:ext cx="2809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200" dirty="0">
                <a:solidFill>
                  <a:srgbClr val="4B5D59"/>
                </a:solidFill>
                <a:latin typeface="Cambria" pitchFamily="18" charset="0"/>
              </a:rPr>
              <a:t>En este caso, la incógnita se ha eliminado. Sin embargo, la desigualdad resultante es </a:t>
            </a:r>
            <a:r>
              <a:rPr lang="es-MX" sz="1200" b="1" dirty="0">
                <a:solidFill>
                  <a:srgbClr val="4B5D59"/>
                </a:solidFill>
                <a:latin typeface="Cambria" pitchFamily="18" charset="0"/>
              </a:rPr>
              <a:t>VERDADERA</a:t>
            </a:r>
            <a:r>
              <a:rPr lang="es-MX" sz="1200" dirty="0">
                <a:solidFill>
                  <a:srgbClr val="4B5D59"/>
                </a:solidFill>
                <a:latin typeface="Cambria" pitchFamily="18" charset="0"/>
              </a:rPr>
              <a:t>. Esto significa que la inecuación se cumple para cualquier valor real que tome x.  </a:t>
            </a:r>
            <a:endParaRPr lang="es-ES" sz="1200" dirty="0">
              <a:solidFill>
                <a:srgbClr val="4B5D59"/>
              </a:solidFill>
              <a:latin typeface="Cambria" pitchFamily="18" charset="0"/>
            </a:endParaRPr>
          </a:p>
        </p:txBody>
      </p:sp>
      <p:sp>
        <p:nvSpPr>
          <p:cNvPr id="21513" name="Rectangle 48"/>
          <p:cNvSpPr>
            <a:spLocks noChangeArrowheads="1"/>
          </p:cNvSpPr>
          <p:nvPr/>
        </p:nvSpPr>
        <p:spPr bwMode="auto">
          <a:xfrm>
            <a:off x="5251450" y="1220788"/>
            <a:ext cx="2808288" cy="976312"/>
          </a:xfrm>
          <a:prstGeom prst="rect">
            <a:avLst/>
          </a:prstGeom>
          <a:noFill/>
          <a:ln w="12700">
            <a:solidFill>
              <a:srgbClr val="00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600">
              <a:latin typeface="Cambria" pitchFamily="18" charset="0"/>
            </a:endParaRPr>
          </a:p>
        </p:txBody>
      </p:sp>
      <p:sp>
        <p:nvSpPr>
          <p:cNvPr id="21514" name="Rectangle 29"/>
          <p:cNvSpPr>
            <a:spLocks noChangeArrowheads="1"/>
          </p:cNvSpPr>
          <p:nvPr/>
        </p:nvSpPr>
        <p:spPr bwMode="auto">
          <a:xfrm>
            <a:off x="3571875" y="26400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dirty="0">
                <a:solidFill>
                  <a:srgbClr val="006699"/>
                </a:solidFill>
                <a:latin typeface="Arial" charset="0"/>
              </a:rPr>
              <a:t>IR</a:t>
            </a:r>
            <a:endParaRPr lang="es-ES" dirty="0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21515" name="Rectangle 5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gl-ES"/>
          </a:p>
        </p:txBody>
      </p:sp>
      <p:pic>
        <p:nvPicPr>
          <p:cNvPr id="21516" name="Picture 5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7250" y="2640013"/>
            <a:ext cx="2562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7" name="Rectangle 29"/>
          <p:cNvSpPr>
            <a:spLocks noChangeArrowheads="1"/>
          </p:cNvSpPr>
          <p:nvPr/>
        </p:nvSpPr>
        <p:spPr bwMode="auto">
          <a:xfrm>
            <a:off x="5741988" y="27955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>
                <a:solidFill>
                  <a:srgbClr val="006699"/>
                </a:solidFill>
                <a:latin typeface="Arial" charset="0"/>
              </a:rPr>
              <a:t>IR</a:t>
            </a:r>
            <a:endParaRPr lang="es-ES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21518" name="Text Box 28"/>
          <p:cNvSpPr txBox="1">
            <a:spLocks noChangeArrowheads="1"/>
          </p:cNvSpPr>
          <p:nvPr/>
        </p:nvSpPr>
        <p:spPr bwMode="auto">
          <a:xfrm>
            <a:off x="4570413" y="2825750"/>
            <a:ext cx="577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600">
                <a:latin typeface="Cambria" pitchFamily="18" charset="0"/>
              </a:rPr>
              <a:t>-∞</a:t>
            </a:r>
          </a:p>
        </p:txBody>
      </p:sp>
      <p:sp>
        <p:nvSpPr>
          <p:cNvPr id="21519" name="Text Box 28"/>
          <p:cNvSpPr txBox="1">
            <a:spLocks noChangeArrowheads="1"/>
          </p:cNvSpPr>
          <p:nvPr/>
        </p:nvSpPr>
        <p:spPr bwMode="auto">
          <a:xfrm>
            <a:off x="6802438" y="2825750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600">
                <a:latin typeface="Cambria" pitchFamily="18" charset="0"/>
              </a:rPr>
              <a:t> +∞</a:t>
            </a:r>
          </a:p>
        </p:txBody>
      </p:sp>
      <p:pic>
        <p:nvPicPr>
          <p:cNvPr id="21520" name="Picture 53" descr="Imagen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0313" y="1004888"/>
            <a:ext cx="3095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21" name="Group 54"/>
          <p:cNvGrpSpPr>
            <a:grpSpLocks/>
          </p:cNvGrpSpPr>
          <p:nvPr/>
        </p:nvGrpSpPr>
        <p:grpSpPr bwMode="auto">
          <a:xfrm>
            <a:off x="2451100" y="3817938"/>
            <a:ext cx="1060450" cy="625475"/>
            <a:chOff x="1310" y="572"/>
            <a:chExt cx="668" cy="394"/>
          </a:xfrm>
        </p:grpSpPr>
        <p:sp>
          <p:nvSpPr>
            <p:cNvPr id="21539" name="Text Box 5"/>
            <p:cNvSpPr txBox="1">
              <a:spLocks noChangeArrowheads="1"/>
            </p:cNvSpPr>
            <p:nvPr/>
          </p:nvSpPr>
          <p:spPr bwMode="auto">
            <a:xfrm>
              <a:off x="1310" y="572"/>
              <a:ext cx="6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600" b="1" dirty="0">
                  <a:latin typeface="Cambria" pitchFamily="18" charset="0"/>
                </a:rPr>
                <a:t> 6x + 11</a:t>
              </a:r>
              <a:endParaRPr lang="es-ES" sz="1600" b="1" dirty="0">
                <a:latin typeface="Cambria" pitchFamily="18" charset="0"/>
              </a:endParaRPr>
            </a:p>
          </p:txBody>
        </p:sp>
        <p:sp>
          <p:nvSpPr>
            <p:cNvPr id="21540" name="Text Box 6"/>
            <p:cNvSpPr txBox="1">
              <a:spLocks noChangeArrowheads="1"/>
            </p:cNvSpPr>
            <p:nvPr/>
          </p:nvSpPr>
          <p:spPr bwMode="auto">
            <a:xfrm>
              <a:off x="1383" y="754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600" b="1">
                  <a:latin typeface="Cambria" pitchFamily="18" charset="0"/>
                </a:rPr>
                <a:t>    2</a:t>
              </a:r>
              <a:endParaRPr lang="es-ES" sz="1600" b="1">
                <a:latin typeface="Cambria" pitchFamily="18" charset="0"/>
              </a:endParaRPr>
            </a:p>
          </p:txBody>
        </p:sp>
        <p:sp>
          <p:nvSpPr>
            <p:cNvPr id="21541" name="Line 7"/>
            <p:cNvSpPr>
              <a:spLocks noChangeShapeType="1"/>
            </p:cNvSpPr>
            <p:nvPr/>
          </p:nvSpPr>
          <p:spPr bwMode="auto">
            <a:xfrm>
              <a:off x="1375" y="776"/>
              <a:ext cx="4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gl-ES"/>
            </a:p>
          </p:txBody>
        </p:sp>
      </p:grpSp>
      <p:sp>
        <p:nvSpPr>
          <p:cNvPr id="21522" name="Rectangle 8"/>
          <p:cNvSpPr>
            <a:spLocks noChangeArrowheads="1"/>
          </p:cNvSpPr>
          <p:nvPr/>
        </p:nvSpPr>
        <p:spPr bwMode="auto">
          <a:xfrm>
            <a:off x="3335338" y="3973513"/>
            <a:ext cx="3619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1600" b="1" dirty="0"/>
              <a:t>&lt;</a:t>
            </a:r>
          </a:p>
        </p:txBody>
      </p:sp>
      <p:sp>
        <p:nvSpPr>
          <p:cNvPr id="21523" name="Text Box 9"/>
          <p:cNvSpPr txBox="1">
            <a:spLocks noChangeArrowheads="1"/>
          </p:cNvSpPr>
          <p:nvPr/>
        </p:nvSpPr>
        <p:spPr bwMode="auto">
          <a:xfrm>
            <a:off x="3648075" y="3938588"/>
            <a:ext cx="574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 dirty="0">
                <a:latin typeface="Cambria" pitchFamily="18" charset="0"/>
              </a:rPr>
              <a:t>3x </a:t>
            </a:r>
          </a:p>
        </p:txBody>
      </p:sp>
      <p:sp>
        <p:nvSpPr>
          <p:cNvPr id="21524" name="Text Box 10"/>
          <p:cNvSpPr txBox="1">
            <a:spLocks noChangeArrowheads="1"/>
          </p:cNvSpPr>
          <p:nvPr/>
        </p:nvSpPr>
        <p:spPr bwMode="auto">
          <a:xfrm>
            <a:off x="0" y="4440238"/>
            <a:ext cx="4271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598738">
              <a:spcBef>
                <a:spcPct val="50000"/>
              </a:spcBef>
            </a:pPr>
            <a:r>
              <a:rPr lang="es-MX" sz="1600" dirty="0">
                <a:latin typeface="Cambria" pitchFamily="18" charset="0"/>
              </a:rPr>
              <a:t>6x + 11 &lt; 6x</a:t>
            </a:r>
            <a:endParaRPr lang="es-ES" sz="1600" dirty="0">
              <a:latin typeface="Cambria" pitchFamily="18" charset="0"/>
            </a:endParaRPr>
          </a:p>
        </p:txBody>
      </p:sp>
      <p:sp>
        <p:nvSpPr>
          <p:cNvPr id="21525" name="Text Box 11"/>
          <p:cNvSpPr txBox="1">
            <a:spLocks noChangeArrowheads="1"/>
          </p:cNvSpPr>
          <p:nvPr/>
        </p:nvSpPr>
        <p:spPr bwMode="auto">
          <a:xfrm>
            <a:off x="0" y="5165725"/>
            <a:ext cx="38798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960688">
              <a:spcBef>
                <a:spcPct val="50000"/>
              </a:spcBef>
            </a:pPr>
            <a:r>
              <a:rPr lang="es-MX" sz="1600" dirty="0">
                <a:latin typeface="Cambria" pitchFamily="18" charset="0"/>
              </a:rPr>
              <a:t> 0 &lt; -11</a:t>
            </a:r>
            <a:endParaRPr lang="es-ES" sz="1600" dirty="0">
              <a:latin typeface="Cambria" pitchFamily="18" charset="0"/>
            </a:endParaRPr>
          </a:p>
        </p:txBody>
      </p:sp>
      <p:sp>
        <p:nvSpPr>
          <p:cNvPr id="21526" name="Text Box 12"/>
          <p:cNvSpPr txBox="1">
            <a:spLocks noChangeArrowheads="1"/>
          </p:cNvSpPr>
          <p:nvPr/>
        </p:nvSpPr>
        <p:spPr bwMode="auto">
          <a:xfrm>
            <a:off x="4640263" y="4117975"/>
            <a:ext cx="3575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200" dirty="0">
                <a:solidFill>
                  <a:srgbClr val="4B5D59"/>
                </a:solidFill>
                <a:latin typeface="Cambria" pitchFamily="18" charset="0"/>
              </a:rPr>
              <a:t>En este caso, la incógnita también se ha eliminado; pero la desigualdad resultante es </a:t>
            </a:r>
            <a:r>
              <a:rPr lang="es-MX" sz="1200" b="1" dirty="0">
                <a:solidFill>
                  <a:srgbClr val="4B5D59"/>
                </a:solidFill>
                <a:latin typeface="Cambria" pitchFamily="18" charset="0"/>
              </a:rPr>
              <a:t>FALSA</a:t>
            </a:r>
            <a:r>
              <a:rPr lang="es-MX" sz="1200" dirty="0">
                <a:solidFill>
                  <a:srgbClr val="4B5D59"/>
                </a:solidFill>
                <a:latin typeface="Cambria" pitchFamily="18" charset="0"/>
              </a:rPr>
              <a:t>. </a:t>
            </a:r>
            <a:endParaRPr lang="en-US" sz="1200" b="1" dirty="0">
              <a:solidFill>
                <a:srgbClr val="4B5D59"/>
              </a:solidFill>
              <a:latin typeface="Cambria" pitchFamily="18" charset="0"/>
            </a:endParaRPr>
          </a:p>
        </p:txBody>
      </p:sp>
      <p:sp>
        <p:nvSpPr>
          <p:cNvPr id="21527" name="Rectangle 13"/>
          <p:cNvSpPr>
            <a:spLocks noChangeArrowheads="1"/>
          </p:cNvSpPr>
          <p:nvPr/>
        </p:nvSpPr>
        <p:spPr bwMode="auto">
          <a:xfrm>
            <a:off x="4633913" y="4579938"/>
            <a:ext cx="3575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200">
                <a:solidFill>
                  <a:srgbClr val="4B5D59"/>
                </a:solidFill>
                <a:latin typeface="Cambria" pitchFamily="18" charset="0"/>
              </a:rPr>
              <a:t>Esto significa que la desigualdad </a:t>
            </a:r>
            <a:r>
              <a:rPr lang="es-MX" sz="1200" b="1">
                <a:solidFill>
                  <a:srgbClr val="4B5D59"/>
                </a:solidFill>
                <a:latin typeface="Cambria" pitchFamily="18" charset="0"/>
              </a:rPr>
              <a:t>no</a:t>
            </a:r>
            <a:r>
              <a:rPr lang="es-MX" sz="1200">
                <a:solidFill>
                  <a:srgbClr val="4B5D59"/>
                </a:solidFill>
                <a:latin typeface="Cambria" pitchFamily="18" charset="0"/>
              </a:rPr>
              <a:t> se cumple, ya que </a:t>
            </a:r>
            <a:r>
              <a:rPr lang="es-MX" sz="1200" b="1">
                <a:solidFill>
                  <a:srgbClr val="4B5D59"/>
                </a:solidFill>
                <a:latin typeface="Cambria" pitchFamily="18" charset="0"/>
              </a:rPr>
              <a:t>NO</a:t>
            </a:r>
            <a:r>
              <a:rPr lang="es-MX" sz="1200">
                <a:solidFill>
                  <a:srgbClr val="4B5D59"/>
                </a:solidFill>
                <a:latin typeface="Cambria" pitchFamily="18" charset="0"/>
              </a:rPr>
              <a:t> existe un </a:t>
            </a:r>
            <a:r>
              <a:rPr lang="es-MX" sz="1200" b="1">
                <a:solidFill>
                  <a:srgbClr val="4B5D59"/>
                </a:solidFill>
                <a:latin typeface="Cambria" pitchFamily="18" charset="0"/>
              </a:rPr>
              <a:t>x</a:t>
            </a:r>
            <a:r>
              <a:rPr lang="es-MX" sz="1200">
                <a:solidFill>
                  <a:srgbClr val="4B5D59"/>
                </a:solidFill>
                <a:latin typeface="Cambria" pitchFamily="18" charset="0"/>
              </a:rPr>
              <a:t> real que satisfaga la inecuación.</a:t>
            </a:r>
            <a:endParaRPr lang="es-ES" sz="1200">
              <a:solidFill>
                <a:srgbClr val="4B5D59"/>
              </a:solidFill>
              <a:latin typeface="Cambria" pitchFamily="18" charset="0"/>
            </a:endParaRPr>
          </a:p>
        </p:txBody>
      </p:sp>
      <p:grpSp>
        <p:nvGrpSpPr>
          <p:cNvPr id="21528" name="Group 62"/>
          <p:cNvGrpSpPr>
            <a:grpSpLocks/>
          </p:cNvGrpSpPr>
          <p:nvPr/>
        </p:nvGrpSpPr>
        <p:grpSpPr bwMode="auto">
          <a:xfrm>
            <a:off x="5813425" y="5284788"/>
            <a:ext cx="195263" cy="165100"/>
            <a:chOff x="3752" y="2704"/>
            <a:chExt cx="144" cy="104"/>
          </a:xfrm>
        </p:grpSpPr>
        <p:sp>
          <p:nvSpPr>
            <p:cNvPr id="21537" name="Oval 15"/>
            <p:cNvSpPr>
              <a:spLocks noChangeArrowheads="1"/>
            </p:cNvSpPr>
            <p:nvPr/>
          </p:nvSpPr>
          <p:spPr bwMode="auto">
            <a:xfrm>
              <a:off x="3779" y="2704"/>
              <a:ext cx="91" cy="9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b="1"/>
            </a:p>
          </p:txBody>
        </p:sp>
        <p:sp>
          <p:nvSpPr>
            <p:cNvPr id="21538" name="Line 16"/>
            <p:cNvSpPr>
              <a:spLocks noChangeShapeType="1"/>
            </p:cNvSpPr>
            <p:nvPr/>
          </p:nvSpPr>
          <p:spPr bwMode="auto">
            <a:xfrm flipV="1">
              <a:off x="3752" y="2704"/>
              <a:ext cx="144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gl-ES"/>
            </a:p>
          </p:txBody>
        </p:sp>
      </p:grpSp>
      <p:sp>
        <p:nvSpPr>
          <p:cNvPr id="21529" name="Rectangle 52"/>
          <p:cNvSpPr>
            <a:spLocks noChangeArrowheads="1"/>
          </p:cNvSpPr>
          <p:nvPr/>
        </p:nvSpPr>
        <p:spPr bwMode="auto">
          <a:xfrm>
            <a:off x="4640263" y="4117975"/>
            <a:ext cx="3568700" cy="1385888"/>
          </a:xfrm>
          <a:prstGeom prst="rect">
            <a:avLst/>
          </a:prstGeom>
          <a:noFill/>
          <a:ln w="12700">
            <a:solidFill>
              <a:srgbClr val="00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Cambria" pitchFamily="18" charset="0"/>
            </a:endParaRPr>
          </a:p>
        </p:txBody>
      </p:sp>
      <p:sp>
        <p:nvSpPr>
          <p:cNvPr id="21530" name="Text Box 16"/>
          <p:cNvSpPr txBox="1">
            <a:spLocks noChangeArrowheads="1"/>
          </p:cNvSpPr>
          <p:nvPr/>
        </p:nvSpPr>
        <p:spPr bwMode="auto">
          <a:xfrm>
            <a:off x="0" y="3867150"/>
            <a:ext cx="2554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887538" algn="l"/>
              </a:tabLst>
            </a:pPr>
            <a:r>
              <a:rPr lang="es-CL" sz="1600" dirty="0">
                <a:solidFill>
                  <a:srgbClr val="FF9933"/>
                </a:solidFill>
                <a:latin typeface="Cambria" pitchFamily="18" charset="0"/>
              </a:rPr>
              <a:t>	</a:t>
            </a:r>
            <a:r>
              <a:rPr lang="es-CL" sz="1600" b="1" dirty="0" smtClean="0">
                <a:solidFill>
                  <a:srgbClr val="FF6600"/>
                </a:solidFill>
                <a:latin typeface="Cambria" pitchFamily="18" charset="0"/>
              </a:rPr>
              <a:t>B)</a:t>
            </a:r>
            <a:endParaRPr lang="es-ES" sz="1600" b="1" dirty="0">
              <a:solidFill>
                <a:srgbClr val="FF6600"/>
              </a:solidFill>
              <a:latin typeface="Cambria" pitchFamily="18" charset="0"/>
            </a:endParaRPr>
          </a:p>
        </p:txBody>
      </p:sp>
      <p:sp>
        <p:nvSpPr>
          <p:cNvPr id="21531" name="Text Box 10"/>
          <p:cNvSpPr txBox="1">
            <a:spLocks noChangeArrowheads="1"/>
          </p:cNvSpPr>
          <p:nvPr/>
        </p:nvSpPr>
        <p:spPr bwMode="auto">
          <a:xfrm>
            <a:off x="0" y="4776788"/>
            <a:ext cx="4359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598738">
              <a:spcBef>
                <a:spcPct val="50000"/>
              </a:spcBef>
            </a:pPr>
            <a:r>
              <a:rPr lang="es-MX" sz="1600" dirty="0">
                <a:latin typeface="Cambria" pitchFamily="18" charset="0"/>
              </a:rPr>
              <a:t>6x – 6x &lt; -11</a:t>
            </a:r>
            <a:endParaRPr lang="es-ES" sz="1600" dirty="0">
              <a:latin typeface="Cambria" pitchFamily="18" charset="0"/>
            </a:endParaRPr>
          </a:p>
        </p:txBody>
      </p:sp>
      <p:pic>
        <p:nvPicPr>
          <p:cNvPr id="21532" name="Picture 53" descr="Imagen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9763" y="3938588"/>
            <a:ext cx="3095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3" name="Rectangle 14"/>
          <p:cNvSpPr>
            <a:spLocks noChangeArrowheads="1"/>
          </p:cNvSpPr>
          <p:nvPr/>
        </p:nvSpPr>
        <p:spPr bwMode="auto">
          <a:xfrm>
            <a:off x="4640263" y="5053013"/>
            <a:ext cx="3408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200">
                <a:solidFill>
                  <a:srgbClr val="4B5D59"/>
                </a:solidFill>
                <a:latin typeface="Cambria" pitchFamily="18" charset="0"/>
              </a:rPr>
              <a:t>El conjunto solución de la inecuación es el conjunto vacío:</a:t>
            </a:r>
            <a:endParaRPr lang="en-US" sz="1200" b="1">
              <a:solidFill>
                <a:srgbClr val="4B5D59"/>
              </a:solidFill>
              <a:latin typeface="Cambria" pitchFamily="18" charset="0"/>
            </a:endParaRPr>
          </a:p>
        </p:txBody>
      </p:sp>
      <p:sp>
        <p:nvSpPr>
          <p:cNvPr id="21534" name="134 CuadroTexto"/>
          <p:cNvSpPr txBox="1">
            <a:spLocks noChangeArrowheads="1"/>
          </p:cNvSpPr>
          <p:nvPr/>
        </p:nvSpPr>
        <p:spPr bwMode="auto">
          <a:xfrm>
            <a:off x="2566988" y="5672138"/>
            <a:ext cx="18002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latin typeface="Cambria" pitchFamily="18" charset="0"/>
              </a:rPr>
              <a:t>Solución: </a:t>
            </a:r>
            <a:endParaRPr lang="gl-ES" sz="1600" b="1">
              <a:solidFill>
                <a:srgbClr val="006699"/>
              </a:solidFill>
              <a:latin typeface="Cambria" pitchFamily="18" charset="0"/>
            </a:endParaRPr>
          </a:p>
        </p:txBody>
      </p:sp>
      <p:sp>
        <p:nvSpPr>
          <p:cNvPr id="21535" name="38 Rectángulo"/>
          <p:cNvSpPr>
            <a:spLocks noChangeArrowheads="1"/>
          </p:cNvSpPr>
          <p:nvPr/>
        </p:nvSpPr>
        <p:spPr bwMode="auto">
          <a:xfrm>
            <a:off x="3505200" y="5641975"/>
            <a:ext cx="374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solidFill>
                  <a:srgbClr val="006699"/>
                </a:solidFill>
                <a:latin typeface="Cambria" pitchFamily="18" charset="0"/>
                <a:sym typeface="Symbol" pitchFamily="18" charset="2"/>
              </a:rPr>
              <a:t></a:t>
            </a:r>
            <a:endParaRPr lang="gl-ES">
              <a:solidFill>
                <a:srgbClr val="006699"/>
              </a:solidFill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-1587" y="322262"/>
            <a:ext cx="9144000" cy="461963"/>
          </a:xfrm>
          <a:prstGeom prst="rect">
            <a:avLst/>
          </a:prstGeom>
          <a:solidFill>
            <a:srgbClr val="533F87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indent="360363">
              <a:lnSpc>
                <a:spcPct val="90000"/>
              </a:lnSpc>
              <a:spcBef>
                <a:spcPct val="20000"/>
              </a:spcBef>
              <a:tabLst>
                <a:tab pos="990600" algn="l"/>
              </a:tabLst>
            </a:pPr>
            <a:r>
              <a:rPr lang="es-CL" sz="2200" b="1" dirty="0" smtClean="0">
                <a:solidFill>
                  <a:srgbClr val="533F87"/>
                </a:solidFill>
                <a:latin typeface="Cambria" pitchFamily="18" charset="0"/>
              </a:rPr>
              <a:t>EJEMPLOS:</a:t>
            </a:r>
            <a:r>
              <a:rPr lang="es-CL" sz="2200" dirty="0" smtClean="0">
                <a:solidFill>
                  <a:srgbClr val="533F87"/>
                </a:solidFill>
                <a:latin typeface="Cambria" pitchFamily="18" charset="0"/>
              </a:rPr>
              <a:t>  </a:t>
            </a:r>
            <a:endParaRPr lang="es-ES" sz="2200" dirty="0">
              <a:solidFill>
                <a:srgbClr val="533F87"/>
              </a:solidFill>
              <a:latin typeface="Cambria" pitchFamily="18" charset="0"/>
            </a:endParaRP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152400" y="787400"/>
            <a:ext cx="2554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887538" algn="l"/>
              </a:tabLst>
            </a:pPr>
            <a:r>
              <a:rPr lang="es-CL" sz="1600" b="1" dirty="0">
                <a:solidFill>
                  <a:srgbClr val="FF9933"/>
                </a:solidFill>
                <a:latin typeface="Cambria" pitchFamily="18" charset="0"/>
              </a:rPr>
              <a:t> </a:t>
            </a:r>
            <a:r>
              <a:rPr lang="es-CL" sz="1600" b="1" dirty="0" smtClean="0">
                <a:solidFill>
                  <a:srgbClr val="FF9933"/>
                </a:solidFill>
                <a:latin typeface="Cambria" pitchFamily="18" charset="0"/>
              </a:rPr>
              <a:t>                                       </a:t>
            </a:r>
            <a:r>
              <a:rPr lang="es-CL" sz="1600" b="1" dirty="0" smtClean="0">
                <a:solidFill>
                  <a:srgbClr val="FF6600"/>
                </a:solidFill>
                <a:latin typeface="Cambria" pitchFamily="18" charset="0"/>
              </a:rPr>
              <a:t>A)</a:t>
            </a:r>
            <a:endParaRPr lang="es-ES" sz="1600" b="1" dirty="0">
              <a:solidFill>
                <a:srgbClr val="FF66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8" grpId="0"/>
      <p:bldP spid="21509" grpId="0"/>
      <p:bldP spid="21510" grpId="0"/>
      <p:bldP spid="21511" grpId="0"/>
      <p:bldP spid="21512" grpId="0"/>
      <p:bldP spid="21513" grpId="0" animBg="1"/>
      <p:bldP spid="21517" grpId="0"/>
      <p:bldP spid="21518" grpId="0"/>
      <p:bldP spid="21519" grpId="0"/>
      <p:bldP spid="21522" grpId="0"/>
      <p:bldP spid="21523" grpId="0"/>
      <p:bldP spid="21524" grpId="0"/>
      <p:bldP spid="21525" grpId="0"/>
      <p:bldP spid="21526" grpId="0"/>
      <p:bldP spid="21527" grpId="0"/>
      <p:bldP spid="21529" grpId="0" animBg="1"/>
      <p:bldP spid="21530" grpId="0"/>
      <p:bldP spid="21531" grpId="0"/>
      <p:bldP spid="21533" grpId="0"/>
      <p:bldP spid="21534" grpId="0"/>
      <p:bldP spid="21535" grpId="0"/>
      <p:bldP spid="37" grpId="0" animBg="1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ChangeArrowheads="1"/>
          </p:cNvSpPr>
          <p:nvPr/>
        </p:nvSpPr>
        <p:spPr bwMode="auto">
          <a:xfrm>
            <a:off x="406241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1400"/>
          </a:p>
        </p:txBody>
      </p:sp>
      <p:sp>
        <p:nvSpPr>
          <p:cNvPr id="12291" name="Rectangle 11"/>
          <p:cNvSpPr>
            <a:spLocks noChangeArrowheads="1"/>
          </p:cNvSpPr>
          <p:nvPr/>
        </p:nvSpPr>
        <p:spPr bwMode="auto">
          <a:xfrm>
            <a:off x="3557588" y="3128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12292" name="Rectangle 15"/>
          <p:cNvSpPr>
            <a:spLocks noChangeArrowheads="1"/>
          </p:cNvSpPr>
          <p:nvPr/>
        </p:nvSpPr>
        <p:spPr bwMode="auto">
          <a:xfrm>
            <a:off x="4343400" y="3128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10245" name="Rectangle 20"/>
          <p:cNvSpPr>
            <a:spLocks noChangeArrowheads="1"/>
          </p:cNvSpPr>
          <p:nvPr/>
        </p:nvSpPr>
        <p:spPr bwMode="auto">
          <a:xfrm>
            <a:off x="0" y="477838"/>
            <a:ext cx="9144000" cy="647700"/>
          </a:xfrm>
          <a:prstGeom prst="rect">
            <a:avLst/>
          </a:prstGeom>
          <a:solidFill>
            <a:srgbClr val="006699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50963" indent="-450850">
              <a:spcBef>
                <a:spcPct val="20000"/>
              </a:spcBef>
              <a:tabLst>
                <a:tab pos="1882775" algn="l"/>
              </a:tabLst>
            </a:pPr>
            <a:r>
              <a:rPr lang="es-MX" sz="3600" b="1">
                <a:solidFill>
                  <a:srgbClr val="336699"/>
                </a:solidFill>
                <a:latin typeface="Cambria" pitchFamily="18" charset="0"/>
              </a:rPr>
              <a:t>1. Desigualdades</a:t>
            </a:r>
            <a:endParaRPr lang="es-CL" sz="3600" b="1">
              <a:solidFill>
                <a:srgbClr val="336699"/>
              </a:solidFill>
              <a:latin typeface="Cambria" pitchFamily="18" charset="0"/>
            </a:endParaRPr>
          </a:p>
        </p:txBody>
      </p:sp>
      <p:sp>
        <p:nvSpPr>
          <p:cNvPr id="82166" name="Rectangle 246"/>
          <p:cNvSpPr>
            <a:spLocks noChangeArrowheads="1"/>
          </p:cNvSpPr>
          <p:nvPr/>
        </p:nvSpPr>
        <p:spPr bwMode="auto">
          <a:xfrm>
            <a:off x="4572000" y="1287463"/>
            <a:ext cx="3829050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Aft>
                <a:spcPts val="600"/>
              </a:spcAft>
              <a:defRPr/>
            </a:pPr>
            <a:r>
              <a:rPr lang="es-CL" b="1" dirty="0">
                <a:solidFill>
                  <a:schemeClr val="accent3"/>
                </a:solidFill>
                <a:latin typeface="Cambria" pitchFamily="18" charset="0"/>
                <a:cs typeface="+mn-cs"/>
              </a:rPr>
              <a:t>a &gt; b</a:t>
            </a:r>
            <a:r>
              <a:rPr lang="es-CL" dirty="0">
                <a:solidFill>
                  <a:srgbClr val="4B5D59"/>
                </a:solidFill>
                <a:latin typeface="Cambria" pitchFamily="18" charset="0"/>
                <a:cs typeface="+mn-cs"/>
              </a:rPr>
              <a:t> :  Se lee "a mayor que b”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s-CL" b="1" dirty="0">
                <a:solidFill>
                  <a:schemeClr val="accent3"/>
                </a:solidFill>
                <a:latin typeface="Cambria" pitchFamily="18" charset="0"/>
                <a:cs typeface="+mn-cs"/>
              </a:rPr>
              <a:t>a &lt; b</a:t>
            </a:r>
            <a:r>
              <a:rPr lang="es-CL" dirty="0">
                <a:solidFill>
                  <a:srgbClr val="4B5D59"/>
                </a:solidFill>
                <a:latin typeface="Cambria" pitchFamily="18" charset="0"/>
                <a:cs typeface="+mn-cs"/>
              </a:rPr>
              <a:t> :  Se lee "a menor que b”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s-CL" b="1" dirty="0">
                <a:solidFill>
                  <a:schemeClr val="accent3"/>
                </a:solidFill>
                <a:latin typeface="Cambria" pitchFamily="18" charset="0"/>
                <a:cs typeface="+mn-cs"/>
              </a:rPr>
              <a:t>a ≥ b</a:t>
            </a:r>
            <a:r>
              <a:rPr lang="es-CL" dirty="0">
                <a:solidFill>
                  <a:schemeClr val="accent3"/>
                </a:solidFill>
                <a:latin typeface="Cambria" pitchFamily="18" charset="0"/>
                <a:cs typeface="+mn-cs"/>
              </a:rPr>
              <a:t> </a:t>
            </a:r>
            <a:r>
              <a:rPr lang="es-CL" dirty="0">
                <a:solidFill>
                  <a:srgbClr val="4B5D59"/>
                </a:solidFill>
                <a:latin typeface="Cambria" pitchFamily="18" charset="0"/>
              </a:rPr>
              <a:t>:  </a:t>
            </a:r>
            <a:r>
              <a:rPr lang="es-CL" dirty="0">
                <a:solidFill>
                  <a:srgbClr val="4B5D59"/>
                </a:solidFill>
                <a:latin typeface="Cambria" pitchFamily="18" charset="0"/>
                <a:cs typeface="+mn-cs"/>
              </a:rPr>
              <a:t>Se lee "a mayor o igual que b”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s-CL" b="1" dirty="0">
                <a:solidFill>
                  <a:schemeClr val="accent3"/>
                </a:solidFill>
                <a:latin typeface="Cambria" pitchFamily="18" charset="0"/>
                <a:cs typeface="+mn-cs"/>
              </a:rPr>
              <a:t>a ≤</a:t>
            </a:r>
            <a:r>
              <a:rPr lang="es-CL" dirty="0">
                <a:solidFill>
                  <a:schemeClr val="accent3"/>
                </a:solidFill>
                <a:latin typeface="Cambria" pitchFamily="18" charset="0"/>
                <a:cs typeface="+mn-cs"/>
              </a:rPr>
              <a:t> </a:t>
            </a:r>
            <a:r>
              <a:rPr lang="es-CL" b="1" dirty="0">
                <a:solidFill>
                  <a:schemeClr val="accent3"/>
                </a:solidFill>
                <a:latin typeface="Cambria" pitchFamily="18" charset="0"/>
                <a:cs typeface="+mn-cs"/>
              </a:rPr>
              <a:t>b</a:t>
            </a:r>
            <a:r>
              <a:rPr lang="es-CL" dirty="0">
                <a:solidFill>
                  <a:schemeClr val="accent3"/>
                </a:solidFill>
                <a:latin typeface="Cambria" pitchFamily="18" charset="0"/>
                <a:cs typeface="+mn-cs"/>
              </a:rPr>
              <a:t> </a:t>
            </a:r>
            <a:r>
              <a:rPr lang="es-CL" dirty="0">
                <a:solidFill>
                  <a:srgbClr val="4B5D59"/>
                </a:solidFill>
                <a:latin typeface="Cambria" pitchFamily="18" charset="0"/>
              </a:rPr>
              <a:t>:  </a:t>
            </a:r>
            <a:r>
              <a:rPr lang="es-CL" dirty="0">
                <a:solidFill>
                  <a:srgbClr val="4B5D59"/>
                </a:solidFill>
                <a:latin typeface="Cambria" pitchFamily="18" charset="0"/>
                <a:cs typeface="+mn-cs"/>
              </a:rPr>
              <a:t>Se lee "a menor o igual que b”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3338" y="3000372"/>
            <a:ext cx="402907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1350963">
              <a:defRPr/>
            </a:pPr>
            <a:r>
              <a:rPr lang="es-ES" sz="2400" b="1" u="sng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cs typeface="+mn-cs"/>
              </a:rPr>
              <a:t>Propiedades</a:t>
            </a:r>
            <a:endParaRPr lang="gl-ES" sz="2000" b="1" u="sng" dirty="0">
              <a:solidFill>
                <a:schemeClr val="accent1">
                  <a:lumMod val="75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0" y="3500438"/>
            <a:ext cx="81724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09725" lvl="1" indent="-258763" algn="just">
              <a:spcBef>
                <a:spcPct val="20000"/>
              </a:spcBef>
              <a:tabLst>
                <a:tab pos="0" algn="l"/>
              </a:tabLst>
            </a:pP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1.	Una desigualdad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mantiene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 su sentido cuando se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suma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 o se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resta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 un mismo número a cada miembro de la desigualdad. 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0" y="4146550"/>
            <a:ext cx="3414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609725">
              <a:spcBef>
                <a:spcPct val="50000"/>
              </a:spcBef>
            </a:pPr>
            <a:r>
              <a:rPr lang="es-MX">
                <a:solidFill>
                  <a:schemeClr val="folHlink"/>
                </a:solidFill>
                <a:latin typeface="Cambria" pitchFamily="18" charset="0"/>
              </a:rPr>
              <a:t>Ejemplos:</a:t>
            </a:r>
            <a:endParaRPr lang="es-ES">
              <a:solidFill>
                <a:schemeClr val="folHlink"/>
              </a:solidFill>
              <a:latin typeface="Cambria" pitchFamily="18" charset="0"/>
            </a:endParaRPr>
          </a:p>
        </p:txBody>
      </p:sp>
      <p:sp>
        <p:nvSpPr>
          <p:cNvPr id="11274" name="Text Box 14"/>
          <p:cNvSpPr txBox="1">
            <a:spLocks noChangeArrowheads="1"/>
          </p:cNvSpPr>
          <p:nvPr/>
        </p:nvSpPr>
        <p:spPr bwMode="auto">
          <a:xfrm>
            <a:off x="0" y="4513263"/>
            <a:ext cx="80232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609725">
              <a:spcBef>
                <a:spcPct val="50000"/>
              </a:spcBef>
            </a:pPr>
            <a:r>
              <a:rPr lang="es-CL" sz="1600">
                <a:latin typeface="Cambria" pitchFamily="18" charset="0"/>
              </a:rPr>
              <a:t>(a)  Si sumamos </a:t>
            </a:r>
            <a:r>
              <a:rPr lang="es-CL" sz="1600">
                <a:solidFill>
                  <a:srgbClr val="FF6600"/>
                </a:solidFill>
                <a:latin typeface="Cambria" pitchFamily="18" charset="0"/>
              </a:rPr>
              <a:t>m</a:t>
            </a:r>
            <a:r>
              <a:rPr lang="es-CL" sz="1600">
                <a:latin typeface="Cambria" pitchFamily="18" charset="0"/>
              </a:rPr>
              <a:t> a ambos miembros de la desigualdad,  a </a:t>
            </a: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≤</a:t>
            </a:r>
            <a:r>
              <a:rPr lang="es-CL" sz="1600">
                <a:latin typeface="Cambria" pitchFamily="18" charset="0"/>
              </a:rPr>
              <a:t> b</a:t>
            </a:r>
            <a:endParaRPr lang="es-ES" sz="1600">
              <a:latin typeface="Cambria" pitchFamily="18" charset="0"/>
            </a:endParaRPr>
          </a:p>
        </p:txBody>
      </p:sp>
      <p:sp>
        <p:nvSpPr>
          <p:cNvPr id="11275" name="Text Box 16"/>
          <p:cNvSpPr txBox="1">
            <a:spLocks noChangeArrowheads="1"/>
          </p:cNvSpPr>
          <p:nvPr/>
        </p:nvSpPr>
        <p:spPr bwMode="auto">
          <a:xfrm>
            <a:off x="0" y="4851400"/>
            <a:ext cx="56515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79613">
              <a:spcBef>
                <a:spcPct val="50000"/>
              </a:spcBef>
            </a:pPr>
            <a:r>
              <a:rPr lang="es-CL" sz="1600">
                <a:latin typeface="Cambria" pitchFamily="18" charset="0"/>
              </a:rPr>
              <a:t>resulta:   a + </a:t>
            </a:r>
            <a:r>
              <a:rPr lang="es-CL" sz="1600">
                <a:solidFill>
                  <a:srgbClr val="FF6600"/>
                </a:solidFill>
                <a:latin typeface="Cambria" pitchFamily="18" charset="0"/>
              </a:rPr>
              <a:t>m</a:t>
            </a:r>
            <a:r>
              <a:rPr lang="es-CL" sz="1600">
                <a:latin typeface="Cambria" pitchFamily="18" charset="0"/>
              </a:rPr>
              <a:t> </a:t>
            </a: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≤</a:t>
            </a:r>
            <a:r>
              <a:rPr lang="es-CL" sz="1600">
                <a:latin typeface="Cambria" pitchFamily="18" charset="0"/>
              </a:rPr>
              <a:t> b + </a:t>
            </a:r>
            <a:r>
              <a:rPr lang="es-CL" sz="1600">
                <a:solidFill>
                  <a:srgbClr val="FF6600"/>
                </a:solidFill>
                <a:latin typeface="Cambria" pitchFamily="18" charset="0"/>
              </a:rPr>
              <a:t>m</a:t>
            </a:r>
            <a:endParaRPr lang="es-ES" sz="1600">
              <a:solidFill>
                <a:srgbClr val="FF6600"/>
              </a:solidFill>
              <a:latin typeface="Cambria" pitchFamily="18" charset="0"/>
            </a:endParaRP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0" y="5322888"/>
            <a:ext cx="80232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609725">
              <a:spcBef>
                <a:spcPct val="50000"/>
              </a:spcBef>
              <a:defRPr/>
            </a:pPr>
            <a:r>
              <a:rPr lang="es-CL" sz="1600" dirty="0">
                <a:latin typeface="Cambria" pitchFamily="18" charset="0"/>
              </a:rPr>
              <a:t>(b)  2 &lt; 5                                         2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+ 2</a:t>
            </a:r>
            <a:r>
              <a:rPr lang="es-CL" sz="1600" dirty="0">
                <a:latin typeface="Cambria" pitchFamily="18" charset="0"/>
              </a:rPr>
              <a:t> &lt; 5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+ 2</a:t>
            </a:r>
            <a:r>
              <a:rPr lang="es-CL" sz="1600" dirty="0">
                <a:latin typeface="Cambria" pitchFamily="18" charset="0"/>
              </a:rPr>
              <a:t> ,  4 &lt; 7</a:t>
            </a:r>
            <a:endParaRPr lang="es-ES" sz="1600" dirty="0">
              <a:latin typeface="Cambria" pitchFamily="18" charset="0"/>
            </a:endParaRPr>
          </a:p>
        </p:txBody>
      </p:sp>
      <p:cxnSp>
        <p:nvCxnSpPr>
          <p:cNvPr id="40" name="39 Conector recto de flecha"/>
          <p:cNvCxnSpPr/>
          <p:nvPr/>
        </p:nvCxnSpPr>
        <p:spPr>
          <a:xfrm>
            <a:off x="2627313" y="5516563"/>
            <a:ext cx="15763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CuadroTexto"/>
          <p:cNvSpPr txBox="1"/>
          <p:nvPr/>
        </p:nvSpPr>
        <p:spPr>
          <a:xfrm>
            <a:off x="2943225" y="5262563"/>
            <a:ext cx="942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sz="1050" dirty="0">
                <a:latin typeface="Cambria" pitchFamily="18" charset="0"/>
                <a:cs typeface="+mn-cs"/>
              </a:rPr>
              <a:t>Sumando </a:t>
            </a:r>
            <a:r>
              <a:rPr lang="es-CL" sz="1050" dirty="0">
                <a:solidFill>
                  <a:srgbClr val="FF6600"/>
                </a:solidFill>
                <a:latin typeface="Cambria" pitchFamily="18" charset="0"/>
                <a:cs typeface="+mn-cs"/>
              </a:rPr>
              <a:t>2</a:t>
            </a:r>
            <a:endParaRPr lang="gl-ES" sz="1050" dirty="0">
              <a:latin typeface="Cambria" pitchFamily="18" charset="0"/>
              <a:cs typeface="+mn-cs"/>
            </a:endParaRP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0" y="5776913"/>
            <a:ext cx="80232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609725">
              <a:spcBef>
                <a:spcPct val="50000"/>
              </a:spcBef>
              <a:defRPr/>
            </a:pPr>
            <a:r>
              <a:rPr lang="es-CL" sz="1600" dirty="0">
                <a:latin typeface="Cambria" pitchFamily="18" charset="0"/>
              </a:rPr>
              <a:t>(c)  8 &gt; 5                                          8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- 3</a:t>
            </a:r>
            <a:r>
              <a:rPr lang="es-CL" sz="1600" dirty="0">
                <a:latin typeface="Cambria" pitchFamily="18" charset="0"/>
              </a:rPr>
              <a:t> &gt; 5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- 3</a:t>
            </a:r>
            <a:r>
              <a:rPr lang="es-CL" sz="1600" dirty="0">
                <a:latin typeface="Cambria" pitchFamily="18" charset="0"/>
              </a:rPr>
              <a:t> ,   5 &gt; 2</a:t>
            </a:r>
            <a:endParaRPr lang="es-ES" sz="1600" dirty="0">
              <a:latin typeface="Cambria" pitchFamily="18" charset="0"/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2627313" y="5949950"/>
            <a:ext cx="157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2943225" y="5695950"/>
            <a:ext cx="942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sz="1050" dirty="0">
                <a:latin typeface="Cambria" pitchFamily="18" charset="0"/>
                <a:cs typeface="+mn-cs"/>
              </a:rPr>
              <a:t>Restando </a:t>
            </a:r>
            <a:r>
              <a:rPr lang="es-CL" sz="1050" dirty="0">
                <a:solidFill>
                  <a:srgbClr val="FF6600"/>
                </a:solidFill>
                <a:latin typeface="Cambria" pitchFamily="18" charset="0"/>
                <a:cs typeface="+mn-cs"/>
              </a:rPr>
              <a:t>3</a:t>
            </a:r>
            <a:endParaRPr lang="gl-ES" sz="1050" dirty="0">
              <a:latin typeface="Cambria" pitchFamily="18" charset="0"/>
              <a:cs typeface="+mn-cs"/>
            </a:endParaRPr>
          </a:p>
        </p:txBody>
      </p:sp>
      <p:pic>
        <p:nvPicPr>
          <p:cNvPr id="12306" name="Picture 24" descr="Image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37725">
            <a:off x="7631113" y="115888"/>
            <a:ext cx="1081087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3" name="19 CuadroTexto"/>
          <p:cNvSpPr txBox="1">
            <a:spLocks noChangeArrowheads="1"/>
          </p:cNvSpPr>
          <p:nvPr/>
        </p:nvSpPr>
        <p:spPr bwMode="auto">
          <a:xfrm>
            <a:off x="0" y="1144588"/>
            <a:ext cx="38862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341438" algn="just">
              <a:tabLst>
                <a:tab pos="1341438" algn="l"/>
              </a:tabLst>
            </a:pP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En 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Matemática, 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una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desigualdad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 es una relación de orden                                                                                                                                                                                                                                                 que se da entre dos valores cuando estos son distintos.</a:t>
            </a:r>
            <a:endParaRPr lang="gl-ES" dirty="0">
              <a:solidFill>
                <a:srgbClr val="006699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8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82166" grpId="0"/>
      <p:bldP spid="25" grpId="0"/>
      <p:bldP spid="11272" grpId="0"/>
      <p:bldP spid="11273" grpId="0"/>
      <p:bldP spid="11274" grpId="0"/>
      <p:bldP spid="11275" grpId="0"/>
      <p:bldP spid="38" grpId="0"/>
      <p:bldP spid="41" grpId="0"/>
      <p:bldP spid="43" grpId="0"/>
      <p:bldP spid="31" grpId="0"/>
      <p:bldP spid="112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0" y="723900"/>
            <a:ext cx="8054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09725" lvl="1" indent="-258763" algn="just">
              <a:spcBef>
                <a:spcPct val="20000"/>
              </a:spcBef>
              <a:tabLst>
                <a:tab pos="804863" algn="l"/>
              </a:tabLst>
            </a:pPr>
            <a:r>
              <a:rPr lang="es-ES">
                <a:solidFill>
                  <a:srgbClr val="006699"/>
                </a:solidFill>
                <a:latin typeface="Cambria" pitchFamily="18" charset="0"/>
              </a:rPr>
              <a:t>2.	Una desigualdad </a:t>
            </a:r>
            <a:r>
              <a:rPr lang="es-ES" b="1">
                <a:solidFill>
                  <a:srgbClr val="006699"/>
                </a:solidFill>
                <a:latin typeface="Cambria" pitchFamily="18" charset="0"/>
              </a:rPr>
              <a:t>mantiene su</a:t>
            </a:r>
            <a:r>
              <a:rPr lang="es-ES">
                <a:solidFill>
                  <a:srgbClr val="006699"/>
                </a:solidFill>
                <a:latin typeface="Cambria" pitchFamily="18" charset="0"/>
              </a:rPr>
              <a:t> </a:t>
            </a:r>
            <a:r>
              <a:rPr lang="es-ES" b="1">
                <a:solidFill>
                  <a:srgbClr val="006699"/>
                </a:solidFill>
                <a:latin typeface="Cambria" pitchFamily="18" charset="0"/>
              </a:rPr>
              <a:t>sentido</a:t>
            </a:r>
            <a:r>
              <a:rPr lang="es-ES">
                <a:solidFill>
                  <a:srgbClr val="006699"/>
                </a:solidFill>
                <a:latin typeface="Cambria" pitchFamily="18" charset="0"/>
              </a:rPr>
              <a:t> cuando se </a:t>
            </a:r>
            <a:r>
              <a:rPr lang="es-ES" b="1">
                <a:solidFill>
                  <a:srgbClr val="006699"/>
                </a:solidFill>
                <a:latin typeface="Cambria" pitchFamily="18" charset="0"/>
              </a:rPr>
              <a:t>multiplican</a:t>
            </a:r>
            <a:r>
              <a:rPr lang="es-ES">
                <a:solidFill>
                  <a:srgbClr val="006699"/>
                </a:solidFill>
                <a:latin typeface="Cambria" pitchFamily="18" charset="0"/>
              </a:rPr>
              <a:t> sus dos miembros por un mismo </a:t>
            </a:r>
            <a:r>
              <a:rPr lang="es-ES" b="1">
                <a:solidFill>
                  <a:srgbClr val="006699"/>
                </a:solidFill>
                <a:latin typeface="Cambria" pitchFamily="18" charset="0"/>
              </a:rPr>
              <a:t>factor positivo</a:t>
            </a:r>
            <a:r>
              <a:rPr lang="es-ES">
                <a:solidFill>
                  <a:srgbClr val="006699"/>
                </a:solidFill>
                <a:latin typeface="Cambria" pitchFamily="18" charset="0"/>
              </a:rPr>
              <a:t>, o se </a:t>
            </a:r>
            <a:r>
              <a:rPr lang="es-ES" b="1">
                <a:solidFill>
                  <a:srgbClr val="006699"/>
                </a:solidFill>
                <a:latin typeface="Cambria" pitchFamily="18" charset="0"/>
              </a:rPr>
              <a:t>dividen </a:t>
            </a:r>
            <a:r>
              <a:rPr lang="es-ES">
                <a:solidFill>
                  <a:srgbClr val="006699"/>
                </a:solidFill>
                <a:latin typeface="Cambria" pitchFamily="18" charset="0"/>
              </a:rPr>
              <a:t>por un mismo divisor, también </a:t>
            </a:r>
            <a:r>
              <a:rPr lang="es-ES" b="1">
                <a:solidFill>
                  <a:srgbClr val="006699"/>
                </a:solidFill>
                <a:latin typeface="Cambria" pitchFamily="18" charset="0"/>
              </a:rPr>
              <a:t>positivo</a:t>
            </a:r>
            <a:r>
              <a:rPr lang="es-ES">
                <a:solidFill>
                  <a:srgbClr val="006699"/>
                </a:solidFill>
                <a:latin typeface="Cambria" pitchFamily="18" charset="0"/>
              </a:rPr>
              <a:t>. 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0" y="1700213"/>
            <a:ext cx="3203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609725">
              <a:spcBef>
                <a:spcPct val="50000"/>
              </a:spcBef>
            </a:pPr>
            <a:r>
              <a:rPr lang="es-MX">
                <a:solidFill>
                  <a:schemeClr val="folHlink"/>
                </a:solidFill>
                <a:latin typeface="Cambria" pitchFamily="18" charset="0"/>
              </a:rPr>
              <a:t>Ejemplos:</a:t>
            </a:r>
            <a:endParaRPr lang="es-ES">
              <a:solidFill>
                <a:schemeClr val="folHlink"/>
              </a:solidFill>
              <a:latin typeface="Cambria" pitchFamily="18" charset="0"/>
            </a:endParaRP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31750" y="2228850"/>
            <a:ext cx="80232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609725">
              <a:spcBef>
                <a:spcPct val="50000"/>
              </a:spcBef>
              <a:defRPr/>
            </a:pPr>
            <a:r>
              <a:rPr lang="es-CL" sz="1600" dirty="0">
                <a:latin typeface="Cambria" pitchFamily="18" charset="0"/>
              </a:rPr>
              <a:t>(a)    2 &lt; 5                                              2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· 2</a:t>
            </a:r>
            <a:r>
              <a:rPr lang="es-CL" sz="1600" dirty="0">
                <a:latin typeface="Cambria" pitchFamily="18" charset="0"/>
              </a:rPr>
              <a:t> &lt; 5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· 2</a:t>
            </a:r>
            <a:r>
              <a:rPr lang="es-CL" sz="1600" dirty="0">
                <a:latin typeface="Cambria" pitchFamily="18" charset="0"/>
              </a:rPr>
              <a:t> ,  4 &lt; 10</a:t>
            </a:r>
            <a:endParaRPr lang="es-ES" sz="1600" dirty="0">
              <a:latin typeface="Cambria" pitchFamily="18" charset="0"/>
            </a:endParaRPr>
          </a:p>
        </p:txBody>
      </p:sp>
      <p:cxnSp>
        <p:nvCxnSpPr>
          <p:cNvPr id="53" name="52 Conector recto de flecha"/>
          <p:cNvCxnSpPr/>
          <p:nvPr/>
        </p:nvCxnSpPr>
        <p:spPr>
          <a:xfrm>
            <a:off x="2913063" y="2422525"/>
            <a:ext cx="15763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CuadroTexto"/>
          <p:cNvSpPr txBox="1"/>
          <p:nvPr/>
        </p:nvSpPr>
        <p:spPr>
          <a:xfrm>
            <a:off x="2913063" y="2168525"/>
            <a:ext cx="14668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sz="1050" dirty="0">
                <a:latin typeface="Cambria" pitchFamily="18" charset="0"/>
                <a:cs typeface="+mn-cs"/>
              </a:rPr>
              <a:t>  Multiplicando por  </a:t>
            </a:r>
            <a:r>
              <a:rPr lang="es-CL" sz="1050" dirty="0">
                <a:solidFill>
                  <a:srgbClr val="FF6600"/>
                </a:solidFill>
                <a:latin typeface="Cambria" pitchFamily="18" charset="0"/>
                <a:cs typeface="+mn-cs"/>
              </a:rPr>
              <a:t>2</a:t>
            </a:r>
            <a:endParaRPr lang="gl-ES" sz="1050" dirty="0">
              <a:latin typeface="Cambria" pitchFamily="18" charset="0"/>
              <a:cs typeface="+mn-cs"/>
            </a:endParaRP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31750" y="2682875"/>
            <a:ext cx="80232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609725">
              <a:spcBef>
                <a:spcPct val="50000"/>
              </a:spcBef>
              <a:defRPr/>
            </a:pPr>
            <a:r>
              <a:rPr lang="es-CL" sz="1600" dirty="0">
                <a:latin typeface="Cambria" pitchFamily="18" charset="0"/>
              </a:rPr>
              <a:t>(b)    15 &gt; 9                                           15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: 3</a:t>
            </a:r>
            <a:r>
              <a:rPr lang="es-CL" sz="1600" dirty="0">
                <a:latin typeface="Cambria" pitchFamily="18" charset="0"/>
              </a:rPr>
              <a:t> &gt; 9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: 3</a:t>
            </a:r>
            <a:r>
              <a:rPr lang="es-CL" sz="1600" dirty="0">
                <a:latin typeface="Cambria" pitchFamily="18" charset="0"/>
              </a:rPr>
              <a:t> ,   5 &gt; 3</a:t>
            </a:r>
            <a:endParaRPr lang="es-ES" sz="1600" dirty="0">
              <a:latin typeface="Cambria" pitchFamily="18" charset="0"/>
            </a:endParaRPr>
          </a:p>
        </p:txBody>
      </p:sp>
      <p:cxnSp>
        <p:nvCxnSpPr>
          <p:cNvPr id="56" name="55 Conector recto de flecha"/>
          <p:cNvCxnSpPr/>
          <p:nvPr/>
        </p:nvCxnSpPr>
        <p:spPr>
          <a:xfrm>
            <a:off x="2914650" y="2854325"/>
            <a:ext cx="157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CuadroTexto"/>
          <p:cNvSpPr txBox="1"/>
          <p:nvPr/>
        </p:nvSpPr>
        <p:spPr>
          <a:xfrm>
            <a:off x="2916238" y="2600325"/>
            <a:ext cx="14636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sz="1050" dirty="0">
                <a:latin typeface="Cambria" pitchFamily="18" charset="0"/>
                <a:cs typeface="+mn-cs"/>
              </a:rPr>
              <a:t>      Dividiendo  por </a:t>
            </a:r>
            <a:r>
              <a:rPr lang="es-CL" sz="1050" dirty="0">
                <a:solidFill>
                  <a:srgbClr val="FF6600"/>
                </a:solidFill>
                <a:latin typeface="Cambria" pitchFamily="18" charset="0"/>
                <a:cs typeface="+mn-cs"/>
              </a:rPr>
              <a:t>3</a:t>
            </a:r>
            <a:endParaRPr lang="gl-ES" sz="1050" dirty="0">
              <a:latin typeface="Cambria" pitchFamily="18" charset="0"/>
              <a:cs typeface="+mn-cs"/>
            </a:endParaRPr>
          </a:p>
        </p:txBody>
      </p:sp>
      <p:sp>
        <p:nvSpPr>
          <p:cNvPr id="13322" name="Text Box 4"/>
          <p:cNvSpPr txBox="1">
            <a:spLocks noChangeArrowheads="1"/>
          </p:cNvSpPr>
          <p:nvPr/>
        </p:nvSpPr>
        <p:spPr bwMode="auto">
          <a:xfrm>
            <a:off x="0" y="3225800"/>
            <a:ext cx="80549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09725" lvl="1" indent="-258763" algn="just">
              <a:spcBef>
                <a:spcPct val="20000"/>
              </a:spcBef>
              <a:tabLst>
                <a:tab pos="804863" algn="l"/>
              </a:tabLst>
            </a:pP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3.	Una desigualdad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cambia de sentido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 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cuando 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se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multiplican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 sus dos miembros por un mismo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factor negativo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, o se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dividen 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por un mismo divisor, también </a:t>
            </a:r>
            <a:r>
              <a:rPr lang="es-ES" b="1" dirty="0" smtClean="0">
                <a:solidFill>
                  <a:srgbClr val="006699"/>
                </a:solidFill>
                <a:latin typeface="Cambria" pitchFamily="18" charset="0"/>
              </a:rPr>
              <a:t>negativo 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(es decir, se invierte la desigualdad. Por ejemplo si era mayor, ahora será menor o viceversa) . </a:t>
            </a:r>
            <a:endParaRPr lang="es-ES" dirty="0">
              <a:solidFill>
                <a:srgbClr val="006699"/>
              </a:solidFill>
              <a:latin typeface="Cambria" pitchFamily="18" charset="0"/>
            </a:endParaRPr>
          </a:p>
        </p:txBody>
      </p:sp>
      <p:sp>
        <p:nvSpPr>
          <p:cNvPr id="13323" name="Text Box 5"/>
          <p:cNvSpPr txBox="1">
            <a:spLocks noChangeArrowheads="1"/>
          </p:cNvSpPr>
          <p:nvPr/>
        </p:nvSpPr>
        <p:spPr bwMode="auto">
          <a:xfrm>
            <a:off x="31750" y="4714884"/>
            <a:ext cx="3203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609725">
              <a:spcBef>
                <a:spcPct val="50000"/>
              </a:spcBef>
            </a:pPr>
            <a:r>
              <a:rPr lang="es-MX" dirty="0">
                <a:solidFill>
                  <a:schemeClr val="folHlink"/>
                </a:solidFill>
                <a:latin typeface="Cambria" pitchFamily="18" charset="0"/>
              </a:rPr>
              <a:t>Ejemplos:</a:t>
            </a:r>
            <a:endParaRPr lang="es-ES" dirty="0">
              <a:solidFill>
                <a:schemeClr val="folHlink"/>
              </a:solidFill>
              <a:latin typeface="Cambria" pitchFamily="18" charset="0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/>
        </p:nvSpPr>
        <p:spPr bwMode="auto">
          <a:xfrm>
            <a:off x="31750" y="5357826"/>
            <a:ext cx="80232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609725">
              <a:spcBef>
                <a:spcPct val="50000"/>
              </a:spcBef>
              <a:defRPr/>
            </a:pPr>
            <a:r>
              <a:rPr lang="es-CL" sz="1600" dirty="0">
                <a:latin typeface="Cambria" pitchFamily="18" charset="0"/>
              </a:rPr>
              <a:t>(a)    2 &lt; 5                                              2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· (-2)</a:t>
            </a:r>
            <a:r>
              <a:rPr lang="es-CL" sz="1600" dirty="0">
                <a:latin typeface="Cambria" pitchFamily="18" charset="0"/>
              </a:rPr>
              <a:t> &gt; 5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· (-2)</a:t>
            </a:r>
            <a:r>
              <a:rPr lang="es-CL" sz="1600" dirty="0">
                <a:latin typeface="Cambria" pitchFamily="18" charset="0"/>
              </a:rPr>
              <a:t> ,  - 4 &gt; - 10</a:t>
            </a:r>
            <a:endParaRPr lang="es-ES" sz="1600" dirty="0">
              <a:latin typeface="Cambria" pitchFamily="18" charset="0"/>
            </a:endParaRPr>
          </a:p>
        </p:txBody>
      </p:sp>
      <p:cxnSp>
        <p:nvCxnSpPr>
          <p:cNvPr id="63" name="62 Conector recto de flecha"/>
          <p:cNvCxnSpPr/>
          <p:nvPr/>
        </p:nvCxnSpPr>
        <p:spPr>
          <a:xfrm>
            <a:off x="2913063" y="5695964"/>
            <a:ext cx="15763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CuadroTexto"/>
          <p:cNvSpPr txBox="1"/>
          <p:nvPr/>
        </p:nvSpPr>
        <p:spPr>
          <a:xfrm>
            <a:off x="2913063" y="5357826"/>
            <a:ext cx="14668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sz="1050" dirty="0">
                <a:latin typeface="Cambria" pitchFamily="18" charset="0"/>
                <a:cs typeface="+mn-cs"/>
              </a:rPr>
              <a:t>  Multiplicando por  </a:t>
            </a:r>
            <a:r>
              <a:rPr lang="es-CL" sz="1050" dirty="0">
                <a:solidFill>
                  <a:schemeClr val="accent3"/>
                </a:solidFill>
                <a:latin typeface="Cambria" pitchFamily="18" charset="0"/>
                <a:cs typeface="+mn-cs"/>
              </a:rPr>
              <a:t>-2</a:t>
            </a:r>
            <a:endParaRPr lang="gl-ES" sz="1050" dirty="0">
              <a:solidFill>
                <a:schemeClr val="accent3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65" name="Text Box 14"/>
          <p:cNvSpPr txBox="1">
            <a:spLocks noChangeArrowheads="1"/>
          </p:cNvSpPr>
          <p:nvPr/>
        </p:nvSpPr>
        <p:spPr bwMode="auto">
          <a:xfrm>
            <a:off x="31750" y="5857892"/>
            <a:ext cx="80232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609725">
              <a:spcBef>
                <a:spcPct val="50000"/>
              </a:spcBef>
              <a:defRPr/>
            </a:pPr>
            <a:r>
              <a:rPr lang="es-CL" sz="1600" dirty="0">
                <a:latin typeface="Cambria" pitchFamily="18" charset="0"/>
              </a:rPr>
              <a:t>(b)    15 &gt; 9                                           15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: (-3)</a:t>
            </a:r>
            <a:r>
              <a:rPr lang="es-CL" sz="1600" dirty="0">
                <a:latin typeface="Cambria" pitchFamily="18" charset="0"/>
              </a:rPr>
              <a:t> &lt; 9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: (-3)</a:t>
            </a:r>
            <a:r>
              <a:rPr lang="es-CL" sz="1600" dirty="0">
                <a:latin typeface="Cambria" pitchFamily="18" charset="0"/>
              </a:rPr>
              <a:t> ,   - 5 &lt; - 3</a:t>
            </a:r>
            <a:endParaRPr lang="es-ES" sz="1600" dirty="0">
              <a:latin typeface="Cambria" pitchFamily="18" charset="0"/>
            </a:endParaRPr>
          </a:p>
        </p:txBody>
      </p:sp>
      <p:cxnSp>
        <p:nvCxnSpPr>
          <p:cNvPr id="66" name="65 Conector recto de flecha"/>
          <p:cNvCxnSpPr/>
          <p:nvPr/>
        </p:nvCxnSpPr>
        <p:spPr>
          <a:xfrm>
            <a:off x="2916238" y="6196030"/>
            <a:ext cx="157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CuadroTexto"/>
          <p:cNvSpPr txBox="1"/>
          <p:nvPr/>
        </p:nvSpPr>
        <p:spPr>
          <a:xfrm>
            <a:off x="3025775" y="5942030"/>
            <a:ext cx="14636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sz="1050" dirty="0">
                <a:latin typeface="Cambria" pitchFamily="18" charset="0"/>
                <a:cs typeface="+mn-cs"/>
              </a:rPr>
              <a:t>      Dividiendo  por </a:t>
            </a:r>
            <a:r>
              <a:rPr lang="es-CL" sz="1050" dirty="0">
                <a:solidFill>
                  <a:srgbClr val="FF6600"/>
                </a:solidFill>
                <a:latin typeface="Cambria" pitchFamily="18" charset="0"/>
                <a:cs typeface="+mn-cs"/>
              </a:rPr>
              <a:t>-3</a:t>
            </a:r>
            <a:endParaRPr lang="gl-ES" sz="1050" dirty="0"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52" grpId="0"/>
      <p:bldP spid="54" grpId="0"/>
      <p:bldP spid="55" grpId="0"/>
      <p:bldP spid="57" grpId="0"/>
      <p:bldP spid="13322" grpId="0"/>
      <p:bldP spid="13323" grpId="0"/>
      <p:bldP spid="62" grpId="0"/>
      <p:bldP spid="64" grpId="0"/>
      <p:bldP spid="65" grpId="0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0" y="477838"/>
            <a:ext cx="9144000" cy="647700"/>
          </a:xfrm>
          <a:prstGeom prst="rect">
            <a:avLst/>
          </a:prstGeom>
          <a:solidFill>
            <a:srgbClr val="006699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50963" indent="-450850">
              <a:spcBef>
                <a:spcPct val="20000"/>
              </a:spcBef>
            </a:pPr>
            <a:r>
              <a:rPr lang="es-MX" sz="3600" b="1">
                <a:solidFill>
                  <a:srgbClr val="336699"/>
                </a:solidFill>
                <a:latin typeface="Cambria" pitchFamily="18" charset="0"/>
              </a:rPr>
              <a:t>2. Intervalos</a:t>
            </a:r>
            <a:endParaRPr lang="es-CL" sz="3600" b="1">
              <a:solidFill>
                <a:srgbClr val="336699"/>
              </a:solidFill>
              <a:latin typeface="Cambria" pitchFamily="18" charset="0"/>
            </a:endParaRP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0" y="1916113"/>
            <a:ext cx="9144000" cy="461962"/>
          </a:xfrm>
          <a:prstGeom prst="rect">
            <a:avLst/>
          </a:prstGeom>
          <a:solidFill>
            <a:srgbClr val="533F87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indent="360363">
              <a:lnSpc>
                <a:spcPct val="90000"/>
              </a:lnSpc>
              <a:spcBef>
                <a:spcPct val="20000"/>
              </a:spcBef>
              <a:tabLst>
                <a:tab pos="990600" algn="l"/>
              </a:tabLst>
            </a:pPr>
            <a:r>
              <a:rPr lang="es-ES" sz="2400" u="sng">
                <a:solidFill>
                  <a:srgbClr val="533F87"/>
                </a:solidFill>
                <a:latin typeface="Cambria" pitchFamily="18" charset="0"/>
              </a:rPr>
              <a:t>Tipos de intevalos</a:t>
            </a:r>
            <a:r>
              <a:rPr lang="es-CL" sz="2400" u="sng">
                <a:solidFill>
                  <a:srgbClr val="533F87"/>
                </a:solidFill>
                <a:latin typeface="Cambria" pitchFamily="18" charset="0"/>
              </a:rPr>
              <a:t> </a:t>
            </a:r>
            <a:endParaRPr lang="es-ES" sz="2400" u="sng">
              <a:solidFill>
                <a:srgbClr val="533F87"/>
              </a:solidFill>
              <a:latin typeface="Cambria" pitchFamily="18" charset="0"/>
            </a:endParaRP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-14288" y="3114675"/>
            <a:ext cx="802798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87525" algn="just"/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Incluye a todos los nº reales comprendidos entre </a:t>
            </a:r>
            <a:r>
              <a:rPr lang="es-CL" sz="1600" b="1" dirty="0">
                <a:solidFill>
                  <a:srgbClr val="006699"/>
                </a:solidFill>
                <a:latin typeface="Cambria" pitchFamily="18" charset="0"/>
              </a:rPr>
              <a:t>a</a:t>
            </a:r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 y</a:t>
            </a:r>
            <a:r>
              <a:rPr lang="es-CL" sz="1600" dirty="0">
                <a:solidFill>
                  <a:srgbClr val="006699"/>
                </a:solidFill>
                <a:latin typeface="Cambria" pitchFamily="18" charset="0"/>
              </a:rPr>
              <a:t> </a:t>
            </a:r>
            <a:r>
              <a:rPr lang="es-CL" sz="1600" b="1" dirty="0">
                <a:solidFill>
                  <a:srgbClr val="006699"/>
                </a:solidFill>
                <a:latin typeface="Cambria" pitchFamily="18" charset="0"/>
              </a:rPr>
              <a:t>b</a:t>
            </a:r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, sin incluir ni a </a:t>
            </a:r>
            <a:r>
              <a:rPr lang="es-CL" sz="1600" dirty="0">
                <a:solidFill>
                  <a:srgbClr val="006699"/>
                </a:solidFill>
                <a:latin typeface="Cambria" pitchFamily="18" charset="0"/>
              </a:rPr>
              <a:t>“</a:t>
            </a:r>
            <a:r>
              <a:rPr lang="es-CL" sz="1600" b="1" dirty="0">
                <a:solidFill>
                  <a:srgbClr val="006699"/>
                </a:solidFill>
                <a:latin typeface="Cambria" pitchFamily="18" charset="0"/>
              </a:rPr>
              <a:t>a</a:t>
            </a:r>
            <a:r>
              <a:rPr lang="es-CL" sz="1600" dirty="0">
                <a:solidFill>
                  <a:srgbClr val="006699"/>
                </a:solidFill>
                <a:latin typeface="Cambria" pitchFamily="18" charset="0"/>
              </a:rPr>
              <a:t>”</a:t>
            </a:r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, ni a</a:t>
            </a:r>
            <a:r>
              <a:rPr lang="es-CL" sz="1600" b="1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s-CL" sz="1600" dirty="0">
                <a:solidFill>
                  <a:srgbClr val="006699"/>
                </a:solidFill>
                <a:latin typeface="Cambria" pitchFamily="18" charset="0"/>
              </a:rPr>
              <a:t>“</a:t>
            </a:r>
            <a:r>
              <a:rPr lang="es-CL" sz="1600" b="1" dirty="0">
                <a:solidFill>
                  <a:srgbClr val="006699"/>
                </a:solidFill>
                <a:latin typeface="Cambria" pitchFamily="18" charset="0"/>
              </a:rPr>
              <a:t>b</a:t>
            </a:r>
            <a:r>
              <a:rPr lang="es-CL" sz="1600" dirty="0" smtClean="0">
                <a:solidFill>
                  <a:srgbClr val="006699"/>
                </a:solidFill>
                <a:latin typeface="Cambria" pitchFamily="18" charset="0"/>
              </a:rPr>
              <a:t>”.  (*Por eso en el gráfico el puntito va sin pintar, porque no lo incluye y si no lo incluye el corchete va hacia afuera </a:t>
            </a:r>
            <a:r>
              <a:rPr lang="es-ES" sz="1600" dirty="0" smtClean="0">
                <a:solidFill>
                  <a:srgbClr val="006699"/>
                </a:solidFill>
                <a:latin typeface="Cambria" pitchFamily="18" charset="0"/>
              </a:rPr>
              <a:t>] </a:t>
            </a:r>
            <a:r>
              <a:rPr lang="en-US" sz="1600" dirty="0" smtClean="0">
                <a:solidFill>
                  <a:srgbClr val="006699"/>
                </a:solidFill>
                <a:latin typeface="Cambria" pitchFamily="18" charset="0"/>
              </a:rPr>
              <a:t>[</a:t>
            </a:r>
            <a:r>
              <a:rPr lang="es-CL" sz="1600" dirty="0" smtClean="0">
                <a:solidFill>
                  <a:srgbClr val="006699"/>
                </a:solidFill>
                <a:latin typeface="Cambria" pitchFamily="18" charset="0"/>
              </a:rPr>
              <a:t>  )</a:t>
            </a:r>
            <a:endParaRPr lang="en-US" sz="1600" dirty="0">
              <a:solidFill>
                <a:srgbClr val="4B5D59"/>
              </a:solidFill>
              <a:latin typeface="Cambria" pitchFamily="18" charset="0"/>
            </a:endParaRPr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-1" y="2747963"/>
            <a:ext cx="88788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787525"/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] </a:t>
            </a:r>
            <a:r>
              <a:rPr lang="en-US" noProof="1" smtClean="0">
                <a:solidFill>
                  <a:srgbClr val="006699"/>
                </a:solidFill>
                <a:latin typeface="Cambria" pitchFamily="18" charset="0"/>
              </a:rPr>
              <a:t>a,b</a:t>
            </a:r>
            <a:r>
              <a:rPr lang="en-US" dirty="0" smtClean="0">
                <a:solidFill>
                  <a:srgbClr val="006699"/>
                </a:solidFill>
                <a:latin typeface="Cambria" pitchFamily="18" charset="0"/>
              </a:rPr>
              <a:t>[</a:t>
            </a:r>
            <a:r>
              <a:rPr lang="en-US" dirty="0" smtClean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ambria" pitchFamily="18" charset="0"/>
              </a:rPr>
              <a:t>=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{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x </a:t>
            </a:r>
            <a:r>
              <a:rPr lang="ru-RU" dirty="0">
                <a:solidFill>
                  <a:schemeClr val="hlink"/>
                </a:solidFill>
                <a:latin typeface="Cambria" pitchFamily="18" charset="0"/>
              </a:rPr>
              <a:t>Є</a:t>
            </a:r>
            <a:r>
              <a:rPr lang="es-CL" dirty="0">
                <a:solidFill>
                  <a:schemeClr val="hlink"/>
                </a:solidFill>
                <a:latin typeface="Cambria" pitchFamily="18" charset="0"/>
              </a:rPr>
              <a:t> IR / a &lt; x &lt; b </a:t>
            </a:r>
            <a:r>
              <a:rPr lang="en-US" dirty="0" smtClean="0">
                <a:solidFill>
                  <a:schemeClr val="hlink"/>
                </a:solidFill>
                <a:latin typeface="Cambria" pitchFamily="18" charset="0"/>
              </a:rPr>
              <a:t>}      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**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Corchetes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hacia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afuera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 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] </a:t>
            </a:r>
            <a:r>
              <a:rPr lang="en-US" dirty="0" smtClean="0">
                <a:solidFill>
                  <a:srgbClr val="006699"/>
                </a:solidFill>
                <a:latin typeface="Cambria" pitchFamily="18" charset="0"/>
              </a:rPr>
              <a:t>[</a:t>
            </a:r>
            <a:r>
              <a:rPr lang="en-US" dirty="0" smtClean="0">
                <a:solidFill>
                  <a:srgbClr val="4B5D59"/>
                </a:solidFill>
                <a:latin typeface="Cambria" pitchFamily="18" charset="0"/>
              </a:rPr>
              <a:t> </a:t>
            </a:r>
            <a:endParaRPr lang="es-ES" dirty="0">
              <a:solidFill>
                <a:schemeClr val="hlink"/>
              </a:solidFill>
              <a:latin typeface="Cambria" pitchFamily="18" charset="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276600" y="3894138"/>
            <a:ext cx="3746500" cy="798512"/>
            <a:chOff x="1292" y="2791"/>
            <a:chExt cx="2359" cy="503"/>
          </a:xfrm>
        </p:grpSpPr>
        <p:sp>
          <p:nvSpPr>
            <p:cNvPr id="14365" name="Line 11"/>
            <p:cNvSpPr>
              <a:spLocks noChangeShapeType="1"/>
            </p:cNvSpPr>
            <p:nvPr/>
          </p:nvSpPr>
          <p:spPr bwMode="auto">
            <a:xfrm>
              <a:off x="1565" y="3018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gl-ES"/>
            </a:p>
          </p:txBody>
        </p:sp>
        <p:sp>
          <p:nvSpPr>
            <p:cNvPr id="14366" name="Rectangle 12" descr="Diagonal hacia arriba ancha"/>
            <p:cNvSpPr>
              <a:spLocks noChangeArrowheads="1"/>
            </p:cNvSpPr>
            <p:nvPr/>
          </p:nvSpPr>
          <p:spPr bwMode="auto">
            <a:xfrm>
              <a:off x="2064" y="2791"/>
              <a:ext cx="726" cy="227"/>
            </a:xfrm>
            <a:prstGeom prst="rect">
              <a:avLst/>
            </a:prstGeom>
            <a:pattFill prst="wdUpDiag">
              <a:fgClr>
                <a:srgbClr val="99CCFF"/>
              </a:fgClr>
              <a:bgClr>
                <a:schemeClr val="bg1"/>
              </a:bgClr>
            </a:pattFill>
            <a:ln w="9525">
              <a:solidFill>
                <a:srgbClr val="0066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  <p:sp>
          <p:nvSpPr>
            <p:cNvPr id="14367" name="Oval 13"/>
            <p:cNvSpPr>
              <a:spLocks noChangeArrowheads="1"/>
            </p:cNvSpPr>
            <p:nvPr/>
          </p:nvSpPr>
          <p:spPr bwMode="auto">
            <a:xfrm>
              <a:off x="2744" y="2972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  <p:sp>
          <p:nvSpPr>
            <p:cNvPr id="14368" name="Oval 14"/>
            <p:cNvSpPr>
              <a:spLocks noChangeArrowheads="1"/>
            </p:cNvSpPr>
            <p:nvPr/>
          </p:nvSpPr>
          <p:spPr bwMode="auto">
            <a:xfrm>
              <a:off x="2018" y="2972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  <p:sp>
          <p:nvSpPr>
            <p:cNvPr id="14369" name="Text Box 15"/>
            <p:cNvSpPr txBox="1">
              <a:spLocks noChangeArrowheads="1"/>
            </p:cNvSpPr>
            <p:nvPr/>
          </p:nvSpPr>
          <p:spPr bwMode="auto">
            <a:xfrm>
              <a:off x="1974" y="3063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>
                  <a:solidFill>
                    <a:srgbClr val="006699"/>
                  </a:solidFill>
                  <a:latin typeface="Cambria" pitchFamily="18" charset="0"/>
                </a:rPr>
                <a:t>a</a:t>
              </a:r>
              <a:endParaRPr lang="es-ES">
                <a:solidFill>
                  <a:srgbClr val="006699"/>
                </a:solidFill>
                <a:latin typeface="Cambria" pitchFamily="18" charset="0"/>
              </a:endParaRPr>
            </a:p>
          </p:txBody>
        </p:sp>
        <p:sp>
          <p:nvSpPr>
            <p:cNvPr id="14370" name="Text Box 16"/>
            <p:cNvSpPr txBox="1">
              <a:spLocks noChangeArrowheads="1"/>
            </p:cNvSpPr>
            <p:nvPr/>
          </p:nvSpPr>
          <p:spPr bwMode="auto">
            <a:xfrm>
              <a:off x="2699" y="3063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>
                  <a:solidFill>
                    <a:srgbClr val="006699"/>
                  </a:solidFill>
                  <a:latin typeface="Cambria" pitchFamily="18" charset="0"/>
                </a:rPr>
                <a:t>b</a:t>
              </a:r>
              <a:endParaRPr lang="es-ES">
                <a:solidFill>
                  <a:srgbClr val="006699"/>
                </a:solidFill>
                <a:latin typeface="Cambria" pitchFamily="18" charset="0"/>
              </a:endParaRPr>
            </a:p>
          </p:txBody>
        </p:sp>
        <p:sp>
          <p:nvSpPr>
            <p:cNvPr id="14371" name="Text Box 17"/>
            <p:cNvSpPr txBox="1">
              <a:spLocks noChangeArrowheads="1"/>
            </p:cNvSpPr>
            <p:nvPr/>
          </p:nvSpPr>
          <p:spPr bwMode="auto">
            <a:xfrm>
              <a:off x="1292" y="2896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  <a:latin typeface="Cambria" pitchFamily="18" charset="0"/>
                </a:rPr>
                <a:t>-∞</a:t>
              </a:r>
            </a:p>
          </p:txBody>
        </p:sp>
        <p:sp>
          <p:nvSpPr>
            <p:cNvPr id="14372" name="Text Box 18"/>
            <p:cNvSpPr txBox="1">
              <a:spLocks noChangeArrowheads="1"/>
            </p:cNvSpPr>
            <p:nvPr/>
          </p:nvSpPr>
          <p:spPr bwMode="auto">
            <a:xfrm>
              <a:off x="3287" y="2896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  <a:latin typeface="Cambria" pitchFamily="18" charset="0"/>
                </a:rPr>
                <a:t>+∞</a:t>
              </a:r>
            </a:p>
          </p:txBody>
        </p:sp>
      </p:grpSp>
      <p:sp>
        <p:nvSpPr>
          <p:cNvPr id="14343" name="Text Box 20"/>
          <p:cNvSpPr txBox="1">
            <a:spLocks noChangeArrowheads="1"/>
          </p:cNvSpPr>
          <p:nvPr/>
        </p:nvSpPr>
        <p:spPr bwMode="auto">
          <a:xfrm>
            <a:off x="0" y="3844925"/>
            <a:ext cx="4067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787525">
              <a:spcBef>
                <a:spcPct val="50000"/>
              </a:spcBef>
            </a:pPr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Gráficamente:</a:t>
            </a:r>
            <a:endParaRPr lang="es-ES" sz="1600" dirty="0">
              <a:solidFill>
                <a:srgbClr val="4B5D59"/>
              </a:solidFill>
              <a:latin typeface="Cambria" pitchFamily="18" charset="0"/>
            </a:endParaRPr>
          </a:p>
        </p:txBody>
      </p:sp>
      <p:pic>
        <p:nvPicPr>
          <p:cNvPr id="14344" name="Picture 24" descr="Image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37725">
            <a:off x="7721600" y="115888"/>
            <a:ext cx="1081088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20 CuadroTexto"/>
          <p:cNvSpPr txBox="1">
            <a:spLocks noChangeArrowheads="1"/>
          </p:cNvSpPr>
          <p:nvPr/>
        </p:nvSpPr>
        <p:spPr bwMode="auto">
          <a:xfrm>
            <a:off x="0" y="2378075"/>
            <a:ext cx="4716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87525" indent="-436563"/>
            <a:r>
              <a:rPr lang="es-ES" sz="2000">
                <a:solidFill>
                  <a:srgbClr val="000099"/>
                </a:solidFill>
                <a:latin typeface="Cambria" pitchFamily="18" charset="0"/>
              </a:rPr>
              <a:t>(1)	Intervalo abierto</a:t>
            </a:r>
          </a:p>
        </p:txBody>
      </p:sp>
      <p:sp>
        <p:nvSpPr>
          <p:cNvPr id="14346" name="Rectangle 7"/>
          <p:cNvSpPr>
            <a:spLocks noChangeArrowheads="1"/>
          </p:cNvSpPr>
          <p:nvPr/>
        </p:nvSpPr>
        <p:spPr bwMode="auto">
          <a:xfrm>
            <a:off x="-30163" y="5029200"/>
            <a:ext cx="802798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87525" algn="just"/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Incluye a todos los nº reales comprendidos entre </a:t>
            </a:r>
            <a:r>
              <a:rPr lang="es-CL" sz="1600" b="1" dirty="0">
                <a:solidFill>
                  <a:srgbClr val="006699"/>
                </a:solidFill>
                <a:latin typeface="Cambria" pitchFamily="18" charset="0"/>
              </a:rPr>
              <a:t>a</a:t>
            </a:r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 y</a:t>
            </a:r>
            <a:r>
              <a:rPr lang="es-CL" sz="1600" dirty="0">
                <a:solidFill>
                  <a:srgbClr val="006699"/>
                </a:solidFill>
                <a:latin typeface="Cambria" pitchFamily="18" charset="0"/>
              </a:rPr>
              <a:t> </a:t>
            </a:r>
            <a:r>
              <a:rPr lang="es-CL" sz="1600" b="1" dirty="0">
                <a:solidFill>
                  <a:srgbClr val="006699"/>
                </a:solidFill>
                <a:latin typeface="Cambria" pitchFamily="18" charset="0"/>
              </a:rPr>
              <a:t>b</a:t>
            </a:r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, incluyendo a </a:t>
            </a:r>
            <a:r>
              <a:rPr lang="es-CL" sz="1600" dirty="0">
                <a:solidFill>
                  <a:srgbClr val="006699"/>
                </a:solidFill>
                <a:latin typeface="Cambria" pitchFamily="18" charset="0"/>
              </a:rPr>
              <a:t>“</a:t>
            </a:r>
            <a:r>
              <a:rPr lang="es-CL" sz="1600" b="1" dirty="0">
                <a:solidFill>
                  <a:srgbClr val="006699"/>
                </a:solidFill>
                <a:latin typeface="Cambria" pitchFamily="18" charset="0"/>
              </a:rPr>
              <a:t>a</a:t>
            </a:r>
            <a:r>
              <a:rPr lang="es-CL" sz="1600" dirty="0">
                <a:solidFill>
                  <a:srgbClr val="006699"/>
                </a:solidFill>
                <a:latin typeface="Cambria" pitchFamily="18" charset="0"/>
              </a:rPr>
              <a:t>”</a:t>
            </a:r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 y a </a:t>
            </a:r>
            <a:r>
              <a:rPr lang="es-CL" sz="1600" dirty="0">
                <a:solidFill>
                  <a:srgbClr val="006699"/>
                </a:solidFill>
                <a:latin typeface="Cambria" pitchFamily="18" charset="0"/>
              </a:rPr>
              <a:t>“</a:t>
            </a:r>
            <a:r>
              <a:rPr lang="es-CL" sz="1600" b="1" dirty="0">
                <a:solidFill>
                  <a:srgbClr val="006699"/>
                </a:solidFill>
                <a:latin typeface="Cambria" pitchFamily="18" charset="0"/>
              </a:rPr>
              <a:t>b</a:t>
            </a:r>
            <a:r>
              <a:rPr lang="es-CL" sz="1600" dirty="0" smtClean="0">
                <a:solidFill>
                  <a:srgbClr val="006699"/>
                </a:solidFill>
                <a:latin typeface="Cambria" pitchFamily="18" charset="0"/>
              </a:rPr>
              <a:t>”. (*Por eso en el gráfico el puntito va pintado, porque lo incluye y si lo incluye el corchete va hacia adentro </a:t>
            </a:r>
            <a:r>
              <a:rPr lang="en-US" sz="1600" dirty="0" smtClean="0">
                <a:solidFill>
                  <a:srgbClr val="006699"/>
                </a:solidFill>
                <a:latin typeface="Cambria" pitchFamily="18" charset="0"/>
              </a:rPr>
              <a:t>[</a:t>
            </a:r>
            <a:r>
              <a:rPr lang="en-US" sz="1600" noProof="1" smtClean="0">
                <a:solidFill>
                  <a:srgbClr val="006699"/>
                </a:solidFill>
                <a:latin typeface="Cambria" pitchFamily="18" charset="0"/>
              </a:rPr>
              <a:t> </a:t>
            </a:r>
            <a:r>
              <a:rPr lang="es-ES" sz="1600" dirty="0" smtClean="0">
                <a:solidFill>
                  <a:srgbClr val="006699"/>
                </a:solidFill>
                <a:latin typeface="Cambria" pitchFamily="18" charset="0"/>
              </a:rPr>
              <a:t>]</a:t>
            </a:r>
            <a:r>
              <a:rPr lang="es-CL" sz="1600" dirty="0" smtClean="0">
                <a:solidFill>
                  <a:srgbClr val="006699"/>
                </a:solidFill>
                <a:latin typeface="Cambria" pitchFamily="18" charset="0"/>
              </a:rPr>
              <a:t> )</a:t>
            </a:r>
            <a:endParaRPr lang="en-US" sz="1600" dirty="0">
              <a:solidFill>
                <a:srgbClr val="4B5D59"/>
              </a:solidFill>
              <a:latin typeface="Cambria" pitchFamily="18" charset="0"/>
            </a:endParaRPr>
          </a:p>
        </p:txBody>
      </p:sp>
      <p:sp>
        <p:nvSpPr>
          <p:cNvPr id="14347" name="Rectangle 8"/>
          <p:cNvSpPr>
            <a:spLocks noChangeArrowheads="1"/>
          </p:cNvSpPr>
          <p:nvPr/>
        </p:nvSpPr>
        <p:spPr bwMode="auto">
          <a:xfrm>
            <a:off x="-14288" y="4662488"/>
            <a:ext cx="87296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787525"/>
            <a:r>
              <a:rPr lang="en-US" dirty="0">
                <a:solidFill>
                  <a:srgbClr val="006699"/>
                </a:solidFill>
                <a:latin typeface="Cambria" pitchFamily="18" charset="0"/>
              </a:rPr>
              <a:t>[</a:t>
            </a:r>
            <a:r>
              <a:rPr lang="en-US" noProof="1">
                <a:solidFill>
                  <a:srgbClr val="006699"/>
                </a:solidFill>
                <a:latin typeface="Cambria" pitchFamily="18" charset="0"/>
              </a:rPr>
              <a:t>a,b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]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ambria" pitchFamily="18" charset="0"/>
              </a:rPr>
              <a:t>=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{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x </a:t>
            </a:r>
            <a:r>
              <a:rPr lang="ru-RU" dirty="0">
                <a:solidFill>
                  <a:schemeClr val="hlink"/>
                </a:solidFill>
                <a:latin typeface="Cambria" pitchFamily="18" charset="0"/>
              </a:rPr>
              <a:t>Є</a:t>
            </a:r>
            <a:r>
              <a:rPr lang="es-CL" dirty="0">
                <a:solidFill>
                  <a:schemeClr val="hlink"/>
                </a:solidFill>
                <a:latin typeface="Cambria" pitchFamily="18" charset="0"/>
              </a:rPr>
              <a:t> IR / a ≤ x ≤ b </a:t>
            </a:r>
            <a:r>
              <a:rPr lang="en-US" dirty="0" smtClean="0">
                <a:solidFill>
                  <a:schemeClr val="hlink"/>
                </a:solidFill>
                <a:latin typeface="Cambria" pitchFamily="18" charset="0"/>
              </a:rPr>
              <a:t>}       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**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Corchetes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hacia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adentro</a:t>
            </a:r>
            <a:r>
              <a:rPr lang="en-US" dirty="0" smtClean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dirty="0" smtClean="0">
                <a:solidFill>
                  <a:srgbClr val="006699"/>
                </a:solidFill>
                <a:latin typeface="Cambria" pitchFamily="18" charset="0"/>
              </a:rPr>
              <a:t>[</a:t>
            </a:r>
            <a:r>
              <a:rPr lang="en-US" noProof="1" smtClean="0">
                <a:solidFill>
                  <a:srgbClr val="006699"/>
                </a:solidFill>
                <a:latin typeface="Cambria" pitchFamily="18" charset="0"/>
              </a:rPr>
              <a:t> 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]</a:t>
            </a:r>
            <a:r>
              <a:rPr lang="en-US" dirty="0" smtClean="0">
                <a:solidFill>
                  <a:srgbClr val="4B5D59"/>
                </a:solidFill>
                <a:latin typeface="Cambria" pitchFamily="18" charset="0"/>
              </a:rPr>
              <a:t> </a:t>
            </a:r>
            <a:endParaRPr lang="es-ES" dirty="0" smtClean="0">
              <a:solidFill>
                <a:schemeClr val="hlink"/>
              </a:solidFill>
              <a:latin typeface="Cambria" pitchFamily="18" charset="0"/>
            </a:endParaRPr>
          </a:p>
          <a:p>
            <a:pPr indent="1787525"/>
            <a:endParaRPr lang="es-ES" dirty="0">
              <a:solidFill>
                <a:schemeClr val="hlink"/>
              </a:solidFill>
              <a:latin typeface="Cambria" pitchFamily="18" charset="0"/>
            </a:endParaRPr>
          </a:p>
        </p:txBody>
      </p:sp>
      <p:sp>
        <p:nvSpPr>
          <p:cNvPr id="14348" name="Text Box 20"/>
          <p:cNvSpPr txBox="1">
            <a:spLocks noChangeArrowheads="1"/>
          </p:cNvSpPr>
          <p:nvPr/>
        </p:nvSpPr>
        <p:spPr bwMode="auto">
          <a:xfrm>
            <a:off x="-14288" y="5810251"/>
            <a:ext cx="4067176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787525">
              <a:spcBef>
                <a:spcPct val="50000"/>
              </a:spcBef>
            </a:pP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Gráficamente:</a:t>
            </a:r>
            <a:endParaRPr lang="es-ES" sz="1600">
              <a:solidFill>
                <a:srgbClr val="4B5D59"/>
              </a:solidFill>
              <a:latin typeface="Cambria" pitchFamily="18" charset="0"/>
            </a:endParaRPr>
          </a:p>
        </p:txBody>
      </p:sp>
      <p:sp>
        <p:nvSpPr>
          <p:cNvPr id="14349" name="20 CuadroTexto"/>
          <p:cNvSpPr txBox="1">
            <a:spLocks noChangeArrowheads="1"/>
          </p:cNvSpPr>
          <p:nvPr/>
        </p:nvSpPr>
        <p:spPr bwMode="auto">
          <a:xfrm>
            <a:off x="-14288" y="4292600"/>
            <a:ext cx="4716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87525" indent="-436563"/>
            <a:r>
              <a:rPr lang="es-ES" sz="2000">
                <a:solidFill>
                  <a:srgbClr val="000099"/>
                </a:solidFill>
                <a:latin typeface="Cambria" pitchFamily="18" charset="0"/>
              </a:rPr>
              <a:t>(2)	Intervalo cerrado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278188" y="5980113"/>
            <a:ext cx="3744912" cy="798513"/>
            <a:chOff x="2018" y="1793"/>
            <a:chExt cx="2359" cy="503"/>
          </a:xfrm>
        </p:grpSpPr>
        <p:sp>
          <p:nvSpPr>
            <p:cNvPr id="14356" name="Text Box 12"/>
            <p:cNvSpPr txBox="1">
              <a:spLocks noChangeArrowheads="1"/>
            </p:cNvSpPr>
            <p:nvPr/>
          </p:nvSpPr>
          <p:spPr bwMode="auto">
            <a:xfrm>
              <a:off x="2700" y="2065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>
                  <a:solidFill>
                    <a:srgbClr val="006699"/>
                  </a:solidFill>
                  <a:latin typeface="Cambria" pitchFamily="18" charset="0"/>
                </a:rPr>
                <a:t>a</a:t>
              </a:r>
              <a:endParaRPr lang="es-ES">
                <a:solidFill>
                  <a:srgbClr val="006699"/>
                </a:solidFill>
                <a:latin typeface="Cambria" pitchFamily="18" charset="0"/>
              </a:endParaRPr>
            </a:p>
          </p:txBody>
        </p:sp>
        <p:sp>
          <p:nvSpPr>
            <p:cNvPr id="14357" name="Text Box 13"/>
            <p:cNvSpPr txBox="1">
              <a:spLocks noChangeArrowheads="1"/>
            </p:cNvSpPr>
            <p:nvPr/>
          </p:nvSpPr>
          <p:spPr bwMode="auto">
            <a:xfrm>
              <a:off x="3420" y="2059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>
                  <a:solidFill>
                    <a:srgbClr val="006699"/>
                  </a:solidFill>
                  <a:latin typeface="Cambria" pitchFamily="18" charset="0"/>
                </a:rPr>
                <a:t>b</a:t>
              </a:r>
              <a:endParaRPr lang="es-ES">
                <a:solidFill>
                  <a:srgbClr val="006699"/>
                </a:solidFill>
                <a:latin typeface="Cambria" pitchFamily="18" charset="0"/>
              </a:endParaRPr>
            </a:p>
          </p:txBody>
        </p:sp>
        <p:grpSp>
          <p:nvGrpSpPr>
            <p:cNvPr id="14358" name="Group 21"/>
            <p:cNvGrpSpPr>
              <a:grpSpLocks/>
            </p:cNvGrpSpPr>
            <p:nvPr/>
          </p:nvGrpSpPr>
          <p:grpSpPr bwMode="auto">
            <a:xfrm>
              <a:off x="2018" y="1793"/>
              <a:ext cx="2359" cy="317"/>
              <a:chOff x="2018" y="1793"/>
              <a:chExt cx="2359" cy="317"/>
            </a:xfrm>
          </p:grpSpPr>
          <p:sp>
            <p:nvSpPr>
              <p:cNvPr id="14359" name="Line 8"/>
              <p:cNvSpPr>
                <a:spLocks noChangeShapeType="1"/>
              </p:cNvSpPr>
              <p:nvPr/>
            </p:nvSpPr>
            <p:spPr bwMode="auto">
              <a:xfrm>
                <a:off x="2291" y="2020"/>
                <a:ext cx="17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gl-ES"/>
              </a:p>
            </p:txBody>
          </p:sp>
          <p:sp>
            <p:nvSpPr>
              <p:cNvPr id="14360" name="Rectangle 9" descr="Diagonal hacia arriba ancha"/>
              <p:cNvSpPr>
                <a:spLocks noChangeArrowheads="1"/>
              </p:cNvSpPr>
              <p:nvPr/>
            </p:nvSpPr>
            <p:spPr bwMode="auto">
              <a:xfrm>
                <a:off x="2790" y="1793"/>
                <a:ext cx="726" cy="227"/>
              </a:xfrm>
              <a:prstGeom prst="rect">
                <a:avLst/>
              </a:prstGeom>
              <a:pattFill prst="wdUpDiag">
                <a:fgClr>
                  <a:srgbClr val="99CCFF"/>
                </a:fgClr>
                <a:bgClr>
                  <a:schemeClr val="bg1"/>
                </a:bgClr>
              </a:pattFill>
              <a:ln w="9525">
                <a:solidFill>
                  <a:srgbClr val="0066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mbria" pitchFamily="18" charset="0"/>
                </a:endParaRPr>
              </a:p>
            </p:txBody>
          </p:sp>
          <p:sp>
            <p:nvSpPr>
              <p:cNvPr id="14361" name="Oval 10"/>
              <p:cNvSpPr>
                <a:spLocks noChangeArrowheads="1"/>
              </p:cNvSpPr>
              <p:nvPr/>
            </p:nvSpPr>
            <p:spPr bwMode="auto">
              <a:xfrm>
                <a:off x="3480" y="1988"/>
                <a:ext cx="63" cy="63"/>
              </a:xfrm>
              <a:prstGeom prst="ellipse">
                <a:avLst/>
              </a:prstGeom>
              <a:solidFill>
                <a:srgbClr val="006699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mbria" pitchFamily="18" charset="0"/>
                </a:endParaRPr>
              </a:p>
            </p:txBody>
          </p:sp>
          <p:sp>
            <p:nvSpPr>
              <p:cNvPr id="14362" name="Oval 11"/>
              <p:cNvSpPr>
                <a:spLocks noChangeArrowheads="1"/>
              </p:cNvSpPr>
              <p:nvPr/>
            </p:nvSpPr>
            <p:spPr bwMode="auto">
              <a:xfrm>
                <a:off x="2758" y="1988"/>
                <a:ext cx="63" cy="63"/>
              </a:xfrm>
              <a:prstGeom prst="ellipse">
                <a:avLst/>
              </a:prstGeom>
              <a:solidFill>
                <a:srgbClr val="006699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mbria" pitchFamily="18" charset="0"/>
                </a:endParaRPr>
              </a:p>
            </p:txBody>
          </p:sp>
          <p:sp>
            <p:nvSpPr>
              <p:cNvPr id="14363" name="Text Box 14"/>
              <p:cNvSpPr txBox="1">
                <a:spLocks noChangeArrowheads="1"/>
              </p:cNvSpPr>
              <p:nvPr/>
            </p:nvSpPr>
            <p:spPr bwMode="auto">
              <a:xfrm>
                <a:off x="2018" y="1898"/>
                <a:ext cx="36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 sz="1600">
                    <a:solidFill>
                      <a:srgbClr val="006699"/>
                    </a:solidFill>
                    <a:latin typeface="Cambria" pitchFamily="18" charset="0"/>
                  </a:rPr>
                  <a:t>-∞</a:t>
                </a:r>
              </a:p>
            </p:txBody>
          </p:sp>
          <p:sp>
            <p:nvSpPr>
              <p:cNvPr id="14364" name="Text Box 15"/>
              <p:cNvSpPr txBox="1">
                <a:spLocks noChangeArrowheads="1"/>
              </p:cNvSpPr>
              <p:nvPr/>
            </p:nvSpPr>
            <p:spPr bwMode="auto">
              <a:xfrm>
                <a:off x="4013" y="1898"/>
                <a:ext cx="36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 sz="1600">
                    <a:solidFill>
                      <a:srgbClr val="006699"/>
                    </a:solidFill>
                    <a:latin typeface="Cambria" pitchFamily="18" charset="0"/>
                  </a:rPr>
                  <a:t>+∞</a:t>
                </a:r>
              </a:p>
            </p:txBody>
          </p:sp>
        </p:grpSp>
      </p:grpSp>
      <p:sp>
        <p:nvSpPr>
          <p:cNvPr id="14351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gl-ES"/>
          </a:p>
        </p:txBody>
      </p:sp>
      <p:sp>
        <p:nvSpPr>
          <p:cNvPr id="14352" name="Rectangle 25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gl-ES"/>
          </a:p>
        </p:txBody>
      </p:sp>
      <p:sp>
        <p:nvSpPr>
          <p:cNvPr id="14354" name="Rectangle 5"/>
          <p:cNvSpPr>
            <a:spLocks noChangeArrowheads="1"/>
          </p:cNvSpPr>
          <p:nvPr/>
        </p:nvSpPr>
        <p:spPr bwMode="auto">
          <a:xfrm>
            <a:off x="0" y="1125538"/>
            <a:ext cx="80279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350963" algn="just"/>
            <a:r>
              <a:rPr lang="es-ES">
                <a:solidFill>
                  <a:srgbClr val="006699"/>
                </a:solidFill>
                <a:latin typeface="Cambria" pitchFamily="18" charset="0"/>
              </a:rPr>
              <a:t>Los intervalos son subconjuntos de los números reales que se pueden representar gráficamente en la recta numérica.</a:t>
            </a:r>
          </a:p>
        </p:txBody>
      </p:sp>
      <p:pic>
        <p:nvPicPr>
          <p:cNvPr id="4" name="Picture 24" descr="Image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37725">
            <a:off x="7707313" y="115888"/>
            <a:ext cx="1081087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0" grpId="0"/>
      <p:bldP spid="14341" grpId="0"/>
      <p:bldP spid="14343" grpId="0"/>
      <p:bldP spid="14345" grpId="0"/>
      <p:bldP spid="14346" grpId="0"/>
      <p:bldP spid="14347" grpId="0"/>
      <p:bldP spid="14348" grpId="0"/>
      <p:bldP spid="14349" grpId="0"/>
      <p:bldP spid="143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-3175" y="2211388"/>
            <a:ext cx="80279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057400" algn="just"/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Incluye a todos los nº reales comprendidos entre 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a</a:t>
            </a: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 y</a:t>
            </a:r>
            <a:r>
              <a:rPr lang="es-CL" sz="1600">
                <a:solidFill>
                  <a:srgbClr val="006699"/>
                </a:solidFill>
                <a:latin typeface="Cambria" pitchFamily="18" charset="0"/>
              </a:rPr>
              <a:t> 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b</a:t>
            </a: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, no incluyendo a </a:t>
            </a:r>
            <a:r>
              <a:rPr lang="es-CL" sz="1600">
                <a:solidFill>
                  <a:srgbClr val="006699"/>
                </a:solidFill>
                <a:latin typeface="Cambria" pitchFamily="18" charset="0"/>
              </a:rPr>
              <a:t>“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a</a:t>
            </a:r>
            <a:r>
              <a:rPr lang="es-CL" sz="1600">
                <a:solidFill>
                  <a:srgbClr val="006699"/>
                </a:solidFill>
                <a:latin typeface="Cambria" pitchFamily="18" charset="0"/>
              </a:rPr>
              <a:t>”</a:t>
            </a: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 , pero sí a </a:t>
            </a:r>
            <a:r>
              <a:rPr lang="es-CL" sz="1600">
                <a:solidFill>
                  <a:srgbClr val="006699"/>
                </a:solidFill>
                <a:latin typeface="Cambria" pitchFamily="18" charset="0"/>
              </a:rPr>
              <a:t>“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b</a:t>
            </a:r>
            <a:r>
              <a:rPr lang="es-CL" sz="1600">
                <a:solidFill>
                  <a:srgbClr val="006699"/>
                </a:solidFill>
                <a:latin typeface="Cambria" pitchFamily="18" charset="0"/>
              </a:rPr>
              <a:t>”.</a:t>
            </a:r>
            <a:endParaRPr lang="en-US" sz="1600">
              <a:solidFill>
                <a:srgbClr val="4B5D59"/>
              </a:solidFill>
              <a:latin typeface="Cambria" pitchFamily="18" charset="0"/>
            </a:endParaRPr>
          </a:p>
        </p:txBody>
      </p:sp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-3175" y="1844675"/>
            <a:ext cx="644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057400"/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] </a:t>
            </a:r>
            <a:r>
              <a:rPr lang="gl-ES" noProof="1" smtClean="0">
                <a:solidFill>
                  <a:srgbClr val="006699"/>
                </a:solidFill>
                <a:latin typeface="Cambria" pitchFamily="18" charset="0"/>
              </a:rPr>
              <a:t>a,b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]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ambria" pitchFamily="18" charset="0"/>
              </a:rPr>
              <a:t>=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{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x </a:t>
            </a:r>
            <a:r>
              <a:rPr lang="ru-RU" dirty="0">
                <a:solidFill>
                  <a:schemeClr val="hlink"/>
                </a:solidFill>
                <a:latin typeface="Cambria" pitchFamily="18" charset="0"/>
              </a:rPr>
              <a:t>Є</a:t>
            </a:r>
            <a:r>
              <a:rPr lang="es-CL" dirty="0">
                <a:solidFill>
                  <a:schemeClr val="hlink"/>
                </a:solidFill>
                <a:latin typeface="Cambria" pitchFamily="18" charset="0"/>
              </a:rPr>
              <a:t> IR / a &lt; x ≤ b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}</a:t>
            </a:r>
            <a:endParaRPr lang="es-ES" dirty="0">
              <a:solidFill>
                <a:schemeClr val="hlink"/>
              </a:solidFill>
              <a:latin typeface="Cambria" pitchFamily="18" charset="0"/>
            </a:endParaRPr>
          </a:p>
        </p:txBody>
      </p:sp>
      <p:sp>
        <p:nvSpPr>
          <p:cNvPr id="15364" name="Text Box 20"/>
          <p:cNvSpPr txBox="1">
            <a:spLocks noChangeArrowheads="1"/>
          </p:cNvSpPr>
          <p:nvPr/>
        </p:nvSpPr>
        <p:spPr bwMode="auto">
          <a:xfrm>
            <a:off x="-3175" y="2965450"/>
            <a:ext cx="4067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057400">
              <a:spcBef>
                <a:spcPct val="50000"/>
              </a:spcBef>
            </a:pP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Gráficamente:</a:t>
            </a:r>
            <a:endParaRPr lang="es-ES" sz="1600">
              <a:solidFill>
                <a:srgbClr val="4B5D59"/>
              </a:solidFill>
              <a:latin typeface="Cambria" pitchFamily="18" charset="0"/>
            </a:endParaRPr>
          </a:p>
        </p:txBody>
      </p:sp>
      <p:sp>
        <p:nvSpPr>
          <p:cNvPr id="15365" name="20 CuadroTexto"/>
          <p:cNvSpPr txBox="1">
            <a:spLocks noChangeArrowheads="1"/>
          </p:cNvSpPr>
          <p:nvPr/>
        </p:nvSpPr>
        <p:spPr bwMode="auto">
          <a:xfrm>
            <a:off x="0" y="692150"/>
            <a:ext cx="7380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87525" indent="-436563"/>
            <a:r>
              <a:rPr lang="es-ES" sz="2000">
                <a:solidFill>
                  <a:srgbClr val="000099"/>
                </a:solidFill>
                <a:latin typeface="Cambria" pitchFamily="18" charset="0"/>
              </a:rPr>
              <a:t>(3)	Intervalo semiabierto o semicerrado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3633788" y="2797175"/>
            <a:ext cx="3746500" cy="798513"/>
            <a:chOff x="1292" y="3385"/>
            <a:chExt cx="2359" cy="503"/>
          </a:xfrm>
        </p:grpSpPr>
        <p:sp>
          <p:nvSpPr>
            <p:cNvPr id="15382" name="Text Box 24"/>
            <p:cNvSpPr txBox="1">
              <a:spLocks noChangeArrowheads="1"/>
            </p:cNvSpPr>
            <p:nvPr/>
          </p:nvSpPr>
          <p:spPr bwMode="auto">
            <a:xfrm>
              <a:off x="2699" y="3657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>
                  <a:solidFill>
                    <a:srgbClr val="006699"/>
                  </a:solidFill>
                  <a:latin typeface="Cambria" pitchFamily="18" charset="0"/>
                </a:rPr>
                <a:t>b</a:t>
              </a:r>
              <a:endParaRPr lang="es-ES">
                <a:solidFill>
                  <a:srgbClr val="006699"/>
                </a:solidFill>
                <a:latin typeface="Cambria" pitchFamily="18" charset="0"/>
              </a:endParaRPr>
            </a:p>
          </p:txBody>
        </p:sp>
        <p:sp>
          <p:nvSpPr>
            <p:cNvPr id="15383" name="Text Box 25"/>
            <p:cNvSpPr txBox="1">
              <a:spLocks noChangeArrowheads="1"/>
            </p:cNvSpPr>
            <p:nvPr/>
          </p:nvSpPr>
          <p:spPr bwMode="auto">
            <a:xfrm>
              <a:off x="1974" y="3657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>
                  <a:solidFill>
                    <a:srgbClr val="006699"/>
                  </a:solidFill>
                  <a:latin typeface="Cambria" pitchFamily="18" charset="0"/>
                </a:rPr>
                <a:t>a</a:t>
              </a:r>
              <a:endParaRPr lang="es-ES">
                <a:solidFill>
                  <a:srgbClr val="006699"/>
                </a:solidFill>
                <a:latin typeface="Cambria" pitchFamily="18" charset="0"/>
              </a:endParaRPr>
            </a:p>
          </p:txBody>
        </p:sp>
        <p:sp>
          <p:nvSpPr>
            <p:cNvPr id="15384" name="Line 26"/>
            <p:cNvSpPr>
              <a:spLocks noChangeShapeType="1"/>
            </p:cNvSpPr>
            <p:nvPr/>
          </p:nvSpPr>
          <p:spPr bwMode="auto">
            <a:xfrm>
              <a:off x="1565" y="361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gl-ES"/>
            </a:p>
          </p:txBody>
        </p:sp>
        <p:sp>
          <p:nvSpPr>
            <p:cNvPr id="15385" name="Rectangle 27" descr="Diagonal hacia arriba ancha"/>
            <p:cNvSpPr>
              <a:spLocks noChangeArrowheads="1"/>
            </p:cNvSpPr>
            <p:nvPr/>
          </p:nvSpPr>
          <p:spPr bwMode="auto">
            <a:xfrm>
              <a:off x="2064" y="3385"/>
              <a:ext cx="726" cy="227"/>
            </a:xfrm>
            <a:prstGeom prst="rect">
              <a:avLst/>
            </a:prstGeom>
            <a:pattFill prst="wdUpDiag">
              <a:fgClr>
                <a:srgbClr val="99CCFF"/>
              </a:fgClr>
              <a:bgClr>
                <a:schemeClr val="bg1"/>
              </a:bgClr>
            </a:pattFill>
            <a:ln w="9525">
              <a:solidFill>
                <a:srgbClr val="0066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  <p:sp>
          <p:nvSpPr>
            <p:cNvPr id="15386" name="Oval 28"/>
            <p:cNvSpPr>
              <a:spLocks noChangeArrowheads="1"/>
            </p:cNvSpPr>
            <p:nvPr/>
          </p:nvSpPr>
          <p:spPr bwMode="auto">
            <a:xfrm>
              <a:off x="2754" y="3574"/>
              <a:ext cx="75" cy="75"/>
            </a:xfrm>
            <a:prstGeom prst="ellipse">
              <a:avLst/>
            </a:prstGeom>
            <a:solidFill>
              <a:srgbClr val="006699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  <p:sp>
          <p:nvSpPr>
            <p:cNvPr id="15387" name="Text Box 30"/>
            <p:cNvSpPr txBox="1">
              <a:spLocks noChangeArrowheads="1"/>
            </p:cNvSpPr>
            <p:nvPr/>
          </p:nvSpPr>
          <p:spPr bwMode="auto">
            <a:xfrm>
              <a:off x="1292" y="3490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  <a:latin typeface="Cambria" pitchFamily="18" charset="0"/>
                </a:rPr>
                <a:t>-∞</a:t>
              </a:r>
            </a:p>
          </p:txBody>
        </p:sp>
        <p:sp>
          <p:nvSpPr>
            <p:cNvPr id="15388" name="Text Box 31"/>
            <p:cNvSpPr txBox="1">
              <a:spLocks noChangeArrowheads="1"/>
            </p:cNvSpPr>
            <p:nvPr/>
          </p:nvSpPr>
          <p:spPr bwMode="auto">
            <a:xfrm>
              <a:off x="3287" y="3490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  <a:latin typeface="Cambria" pitchFamily="18" charset="0"/>
                </a:rPr>
                <a:t>+∞</a:t>
              </a:r>
            </a:p>
          </p:txBody>
        </p:sp>
        <p:sp>
          <p:nvSpPr>
            <p:cNvPr id="15389" name="Oval 29"/>
            <p:cNvSpPr>
              <a:spLocks noChangeArrowheads="1"/>
            </p:cNvSpPr>
            <p:nvPr/>
          </p:nvSpPr>
          <p:spPr bwMode="auto">
            <a:xfrm>
              <a:off x="2031" y="3574"/>
              <a:ext cx="75" cy="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</p:grp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-3175" y="4713288"/>
            <a:ext cx="8027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057400" algn="just"/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Incluye a todos los nº reales comprendidos entre 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a</a:t>
            </a: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 y</a:t>
            </a:r>
            <a:r>
              <a:rPr lang="es-CL" sz="1600">
                <a:solidFill>
                  <a:srgbClr val="006699"/>
                </a:solidFill>
                <a:latin typeface="Cambria" pitchFamily="18" charset="0"/>
              </a:rPr>
              <a:t> 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b</a:t>
            </a: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, incluyendo a </a:t>
            </a:r>
            <a:r>
              <a:rPr lang="es-CL" sz="1600">
                <a:solidFill>
                  <a:srgbClr val="006699"/>
                </a:solidFill>
                <a:latin typeface="Cambria" pitchFamily="18" charset="0"/>
              </a:rPr>
              <a:t>“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a</a:t>
            </a:r>
            <a:r>
              <a:rPr lang="es-CL" sz="1600">
                <a:solidFill>
                  <a:srgbClr val="006699"/>
                </a:solidFill>
                <a:latin typeface="Cambria" pitchFamily="18" charset="0"/>
              </a:rPr>
              <a:t>”</a:t>
            </a: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 , pero no a </a:t>
            </a:r>
            <a:r>
              <a:rPr lang="es-CL" sz="1600">
                <a:solidFill>
                  <a:srgbClr val="006699"/>
                </a:solidFill>
                <a:latin typeface="Cambria" pitchFamily="18" charset="0"/>
              </a:rPr>
              <a:t>“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b</a:t>
            </a:r>
            <a:r>
              <a:rPr lang="es-CL" sz="1600">
                <a:solidFill>
                  <a:srgbClr val="006699"/>
                </a:solidFill>
                <a:latin typeface="Cambria" pitchFamily="18" charset="0"/>
              </a:rPr>
              <a:t>”.</a:t>
            </a:r>
            <a:endParaRPr lang="en-US" sz="1600">
              <a:solidFill>
                <a:srgbClr val="4B5D59"/>
              </a:solidFill>
              <a:latin typeface="Cambria" pitchFamily="18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-3175" y="4346575"/>
            <a:ext cx="644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057400"/>
            <a:r>
              <a:rPr lang="gl-ES" noProof="1">
                <a:solidFill>
                  <a:srgbClr val="006699"/>
                </a:solidFill>
                <a:latin typeface="Cambria" pitchFamily="18" charset="0"/>
              </a:rPr>
              <a:t>[</a:t>
            </a:r>
            <a:r>
              <a:rPr lang="gl-ES" noProof="1" smtClean="0">
                <a:solidFill>
                  <a:srgbClr val="006699"/>
                </a:solidFill>
                <a:latin typeface="Cambria" pitchFamily="18" charset="0"/>
              </a:rPr>
              <a:t>a,b [</a:t>
            </a:r>
            <a:r>
              <a:rPr lang="en-US" dirty="0" smtClean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ambria" pitchFamily="18" charset="0"/>
              </a:rPr>
              <a:t>=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{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x </a:t>
            </a:r>
            <a:r>
              <a:rPr lang="ru-RU" dirty="0">
                <a:solidFill>
                  <a:schemeClr val="hlink"/>
                </a:solidFill>
                <a:latin typeface="Cambria" pitchFamily="18" charset="0"/>
              </a:rPr>
              <a:t>Є</a:t>
            </a:r>
            <a:r>
              <a:rPr lang="es-CL" dirty="0">
                <a:solidFill>
                  <a:schemeClr val="hlink"/>
                </a:solidFill>
                <a:latin typeface="Cambria" pitchFamily="18" charset="0"/>
              </a:rPr>
              <a:t> IR / a ≤ x &lt; b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}</a:t>
            </a:r>
            <a:endParaRPr lang="es-ES" dirty="0">
              <a:solidFill>
                <a:schemeClr val="hlink"/>
              </a:solidFill>
              <a:latin typeface="Cambria" pitchFamily="18" charset="0"/>
            </a:endParaRPr>
          </a:p>
        </p:txBody>
      </p:sp>
      <p:sp>
        <p:nvSpPr>
          <p:cNvPr id="15369" name="Text Box 20"/>
          <p:cNvSpPr txBox="1">
            <a:spLocks noChangeArrowheads="1"/>
          </p:cNvSpPr>
          <p:nvPr/>
        </p:nvSpPr>
        <p:spPr bwMode="auto">
          <a:xfrm>
            <a:off x="-3175" y="5467350"/>
            <a:ext cx="4067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057400">
              <a:spcBef>
                <a:spcPct val="50000"/>
              </a:spcBef>
            </a:pP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Gráficamente:</a:t>
            </a:r>
            <a:endParaRPr lang="es-ES" sz="1600">
              <a:solidFill>
                <a:srgbClr val="4B5D59"/>
              </a:solidFill>
              <a:latin typeface="Cambria" pitchFamily="18" charset="0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3633788" y="5297488"/>
            <a:ext cx="3746500" cy="798512"/>
            <a:chOff x="1292" y="1661"/>
            <a:chExt cx="2359" cy="503"/>
          </a:xfrm>
        </p:grpSpPr>
        <p:sp>
          <p:nvSpPr>
            <p:cNvPr id="15374" name="Text Box 15"/>
            <p:cNvSpPr txBox="1">
              <a:spLocks noChangeArrowheads="1"/>
            </p:cNvSpPr>
            <p:nvPr/>
          </p:nvSpPr>
          <p:spPr bwMode="auto">
            <a:xfrm>
              <a:off x="2699" y="1933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>
                  <a:solidFill>
                    <a:srgbClr val="006699"/>
                  </a:solidFill>
                  <a:latin typeface="Cambria" pitchFamily="18" charset="0"/>
                </a:rPr>
                <a:t>b</a:t>
              </a:r>
              <a:endParaRPr lang="es-ES">
                <a:solidFill>
                  <a:srgbClr val="006699"/>
                </a:solidFill>
                <a:latin typeface="Cambria" pitchFamily="18" charset="0"/>
              </a:endParaRPr>
            </a:p>
          </p:txBody>
        </p:sp>
        <p:sp>
          <p:nvSpPr>
            <p:cNvPr id="15375" name="Text Box 10"/>
            <p:cNvSpPr txBox="1">
              <a:spLocks noChangeArrowheads="1"/>
            </p:cNvSpPr>
            <p:nvPr/>
          </p:nvSpPr>
          <p:spPr bwMode="auto">
            <a:xfrm>
              <a:off x="1974" y="1933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>
                  <a:solidFill>
                    <a:srgbClr val="006699"/>
                  </a:solidFill>
                  <a:latin typeface="Cambria" pitchFamily="18" charset="0"/>
                </a:rPr>
                <a:t>a</a:t>
              </a:r>
              <a:endParaRPr lang="es-ES">
                <a:solidFill>
                  <a:srgbClr val="006699"/>
                </a:solidFill>
                <a:latin typeface="Cambria" pitchFamily="18" charset="0"/>
              </a:endParaRPr>
            </a:p>
          </p:txBody>
        </p:sp>
        <p:sp>
          <p:nvSpPr>
            <p:cNvPr id="15376" name="Line 11"/>
            <p:cNvSpPr>
              <a:spLocks noChangeShapeType="1"/>
            </p:cNvSpPr>
            <p:nvPr/>
          </p:nvSpPr>
          <p:spPr bwMode="auto">
            <a:xfrm>
              <a:off x="1565" y="1888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gl-ES"/>
            </a:p>
          </p:txBody>
        </p:sp>
        <p:sp>
          <p:nvSpPr>
            <p:cNvPr id="15377" name="Rectangle 12" descr="Diagonal hacia arriba ancha"/>
            <p:cNvSpPr>
              <a:spLocks noChangeArrowheads="1"/>
            </p:cNvSpPr>
            <p:nvPr/>
          </p:nvSpPr>
          <p:spPr bwMode="auto">
            <a:xfrm>
              <a:off x="2064" y="1661"/>
              <a:ext cx="726" cy="227"/>
            </a:xfrm>
            <a:prstGeom prst="rect">
              <a:avLst/>
            </a:prstGeom>
            <a:pattFill prst="wdUpDiag">
              <a:fgClr>
                <a:srgbClr val="99CCFF"/>
              </a:fgClr>
              <a:bgClr>
                <a:schemeClr val="bg1"/>
              </a:bgClr>
            </a:pattFill>
            <a:ln w="9525">
              <a:solidFill>
                <a:srgbClr val="0066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  <p:sp>
          <p:nvSpPr>
            <p:cNvPr id="15378" name="Oval 13"/>
            <p:cNvSpPr>
              <a:spLocks noChangeArrowheads="1"/>
            </p:cNvSpPr>
            <p:nvPr/>
          </p:nvSpPr>
          <p:spPr bwMode="auto">
            <a:xfrm>
              <a:off x="2752" y="1850"/>
              <a:ext cx="75" cy="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  <p:sp>
          <p:nvSpPr>
            <p:cNvPr id="15379" name="Oval 14"/>
            <p:cNvSpPr>
              <a:spLocks noChangeArrowheads="1"/>
            </p:cNvSpPr>
            <p:nvPr/>
          </p:nvSpPr>
          <p:spPr bwMode="auto">
            <a:xfrm>
              <a:off x="2026" y="1850"/>
              <a:ext cx="75" cy="75"/>
            </a:xfrm>
            <a:prstGeom prst="ellipse">
              <a:avLst/>
            </a:prstGeom>
            <a:solidFill>
              <a:srgbClr val="006699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  <p:sp>
          <p:nvSpPr>
            <p:cNvPr id="15380" name="Text Box 16"/>
            <p:cNvSpPr txBox="1">
              <a:spLocks noChangeArrowheads="1"/>
            </p:cNvSpPr>
            <p:nvPr/>
          </p:nvSpPr>
          <p:spPr bwMode="auto">
            <a:xfrm>
              <a:off x="1292" y="1766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  <a:latin typeface="Cambria" pitchFamily="18" charset="0"/>
                </a:rPr>
                <a:t>-∞</a:t>
              </a:r>
            </a:p>
          </p:txBody>
        </p:sp>
        <p:sp>
          <p:nvSpPr>
            <p:cNvPr id="15381" name="Text Box 17"/>
            <p:cNvSpPr txBox="1">
              <a:spLocks noChangeArrowheads="1"/>
            </p:cNvSpPr>
            <p:nvPr/>
          </p:nvSpPr>
          <p:spPr bwMode="auto">
            <a:xfrm>
              <a:off x="3287" y="1766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  <a:latin typeface="Cambria" pitchFamily="18" charset="0"/>
                </a:rPr>
                <a:t>+∞</a:t>
              </a:r>
            </a:p>
          </p:txBody>
        </p:sp>
      </p:grpSp>
      <p:sp>
        <p:nvSpPr>
          <p:cNvPr id="56" name="20 CuadroTexto"/>
          <p:cNvSpPr txBox="1">
            <a:spLocks noChangeArrowheads="1"/>
          </p:cNvSpPr>
          <p:nvPr/>
        </p:nvSpPr>
        <p:spPr bwMode="auto">
          <a:xfrm>
            <a:off x="-1588" y="1198563"/>
            <a:ext cx="831850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052638" indent="-265113">
              <a:defRPr/>
            </a:pP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I.	Intervalo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semiabierto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  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por la izquierda o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semicerrado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por la derecha</a:t>
            </a:r>
          </a:p>
        </p:txBody>
      </p:sp>
      <p:sp>
        <p:nvSpPr>
          <p:cNvPr id="57" name="20 CuadroTexto"/>
          <p:cNvSpPr txBox="1">
            <a:spLocks noChangeArrowheads="1"/>
          </p:cNvSpPr>
          <p:nvPr/>
        </p:nvSpPr>
        <p:spPr bwMode="auto">
          <a:xfrm>
            <a:off x="-3175" y="3665538"/>
            <a:ext cx="8318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052638" indent="-265113">
              <a:defRPr/>
            </a:pP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II.	Intervalo </a:t>
            </a:r>
            <a:r>
              <a:rPr lang="es-ES" dirty="0" err="1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semiabierto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  por la derecha o </a:t>
            </a:r>
            <a:r>
              <a:rPr lang="es-ES" dirty="0" err="1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semicerrado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 por la izquierda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  <p:bldP spid="15364" grpId="0"/>
      <p:bldP spid="15365" grpId="0"/>
      <p:bldP spid="15367" grpId="0"/>
      <p:bldP spid="15368" grpId="0"/>
      <p:bldP spid="15369" grpId="0"/>
      <p:bldP spid="5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0 CuadroTexto"/>
          <p:cNvSpPr txBox="1">
            <a:spLocks noChangeArrowheads="1"/>
          </p:cNvSpPr>
          <p:nvPr/>
        </p:nvSpPr>
        <p:spPr bwMode="auto">
          <a:xfrm>
            <a:off x="0" y="692150"/>
            <a:ext cx="7380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87525" indent="-436563"/>
            <a:r>
              <a:rPr lang="es-ES" sz="2000">
                <a:solidFill>
                  <a:srgbClr val="000099"/>
                </a:solidFill>
                <a:latin typeface="Cambria" pitchFamily="18" charset="0"/>
              </a:rPr>
              <a:t>(4)	Semirrectas o intervalos indeterminados</a:t>
            </a:r>
          </a:p>
        </p:txBody>
      </p:sp>
      <p:sp>
        <p:nvSpPr>
          <p:cNvPr id="16387" name="Rectangle 67"/>
          <p:cNvSpPr>
            <a:spLocks noChangeArrowheads="1"/>
          </p:cNvSpPr>
          <p:nvPr/>
        </p:nvSpPr>
        <p:spPr bwMode="auto">
          <a:xfrm>
            <a:off x="0" y="1557338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159000"/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Incluye a todos los nº reales mayores o iguales que 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“a”.</a:t>
            </a:r>
            <a:endParaRPr lang="en-US" sz="1600" b="1">
              <a:solidFill>
                <a:srgbClr val="006699"/>
              </a:solidFill>
              <a:latin typeface="Cambria" pitchFamily="18" charset="0"/>
            </a:endParaRPr>
          </a:p>
        </p:txBody>
      </p:sp>
      <p:grpSp>
        <p:nvGrpSpPr>
          <p:cNvPr id="2" name="Group 145"/>
          <p:cNvGrpSpPr>
            <a:grpSpLocks/>
          </p:cNvGrpSpPr>
          <p:nvPr/>
        </p:nvGrpSpPr>
        <p:grpSpPr bwMode="auto">
          <a:xfrm>
            <a:off x="2268538" y="2019300"/>
            <a:ext cx="3744912" cy="731838"/>
            <a:chOff x="1292" y="1518"/>
            <a:chExt cx="2359" cy="461"/>
          </a:xfrm>
        </p:grpSpPr>
        <p:grpSp>
          <p:nvGrpSpPr>
            <p:cNvPr id="16412" name="Group 114"/>
            <p:cNvGrpSpPr>
              <a:grpSpLocks/>
            </p:cNvGrpSpPr>
            <p:nvPr/>
          </p:nvGrpSpPr>
          <p:grpSpPr bwMode="auto">
            <a:xfrm>
              <a:off x="1292" y="1518"/>
              <a:ext cx="2359" cy="461"/>
              <a:chOff x="1292" y="1525"/>
              <a:chExt cx="2359" cy="461"/>
            </a:xfrm>
          </p:grpSpPr>
          <p:sp>
            <p:nvSpPr>
              <p:cNvPr id="16414" name="Rectangle 82"/>
              <p:cNvSpPr>
                <a:spLocks noChangeArrowheads="1"/>
              </p:cNvSpPr>
              <p:nvPr/>
            </p:nvSpPr>
            <p:spPr bwMode="auto">
              <a:xfrm>
                <a:off x="2064" y="1525"/>
                <a:ext cx="1183" cy="185"/>
              </a:xfrm>
              <a:prstGeom prst="rect">
                <a:avLst/>
              </a:prstGeom>
              <a:gradFill rotWithShape="0">
                <a:gsLst>
                  <a:gs pos="0">
                    <a:srgbClr val="3399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mbria" pitchFamily="18" charset="0"/>
                </a:endParaRPr>
              </a:p>
            </p:txBody>
          </p:sp>
          <p:sp>
            <p:nvSpPr>
              <p:cNvPr id="16415" name="Line 98"/>
              <p:cNvSpPr>
                <a:spLocks noChangeShapeType="1"/>
              </p:cNvSpPr>
              <p:nvPr/>
            </p:nvSpPr>
            <p:spPr bwMode="auto">
              <a:xfrm>
                <a:off x="2067" y="1525"/>
                <a:ext cx="1183" cy="0"/>
              </a:xfrm>
              <a:prstGeom prst="line">
                <a:avLst/>
              </a:prstGeom>
              <a:noFill/>
              <a:ln w="9525">
                <a:solidFill>
                  <a:srgbClr val="33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gl-ES"/>
              </a:p>
            </p:txBody>
          </p:sp>
          <p:sp>
            <p:nvSpPr>
              <p:cNvPr id="16416" name="Text Box 72"/>
              <p:cNvSpPr txBox="1">
                <a:spLocks noChangeArrowheads="1"/>
              </p:cNvSpPr>
              <p:nvPr/>
            </p:nvSpPr>
            <p:spPr bwMode="auto">
              <a:xfrm>
                <a:off x="1974" y="1755"/>
                <a:ext cx="22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>
                    <a:solidFill>
                      <a:srgbClr val="006699"/>
                    </a:solidFill>
                    <a:latin typeface="Cambria" pitchFamily="18" charset="0"/>
                  </a:rPr>
                  <a:t>a</a:t>
                </a:r>
                <a:endParaRPr lang="es-ES">
                  <a:solidFill>
                    <a:srgbClr val="006699"/>
                  </a:solidFill>
                  <a:latin typeface="Cambria" pitchFamily="18" charset="0"/>
                </a:endParaRPr>
              </a:p>
            </p:txBody>
          </p:sp>
          <p:sp>
            <p:nvSpPr>
              <p:cNvPr id="16417" name="Line 73"/>
              <p:cNvSpPr>
                <a:spLocks noChangeShapeType="1"/>
              </p:cNvSpPr>
              <p:nvPr/>
            </p:nvSpPr>
            <p:spPr bwMode="auto">
              <a:xfrm>
                <a:off x="1565" y="1710"/>
                <a:ext cx="17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gl-ES"/>
              </a:p>
            </p:txBody>
          </p:sp>
          <p:sp>
            <p:nvSpPr>
              <p:cNvPr id="16418" name="Text Box 77"/>
              <p:cNvSpPr txBox="1">
                <a:spLocks noChangeArrowheads="1"/>
              </p:cNvSpPr>
              <p:nvPr/>
            </p:nvSpPr>
            <p:spPr bwMode="auto">
              <a:xfrm>
                <a:off x="1292" y="1588"/>
                <a:ext cx="36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 sz="1600">
                    <a:solidFill>
                      <a:srgbClr val="006699"/>
                    </a:solidFill>
                    <a:latin typeface="Cambria" pitchFamily="18" charset="0"/>
                  </a:rPr>
                  <a:t>-∞</a:t>
                </a:r>
              </a:p>
            </p:txBody>
          </p:sp>
          <p:sp>
            <p:nvSpPr>
              <p:cNvPr id="16419" name="Text Box 78"/>
              <p:cNvSpPr txBox="1">
                <a:spLocks noChangeArrowheads="1"/>
              </p:cNvSpPr>
              <p:nvPr/>
            </p:nvSpPr>
            <p:spPr bwMode="auto">
              <a:xfrm>
                <a:off x="3287" y="1588"/>
                <a:ext cx="36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 sz="1600">
                    <a:solidFill>
                      <a:srgbClr val="006699"/>
                    </a:solidFill>
                    <a:latin typeface="Cambria" pitchFamily="18" charset="0"/>
                  </a:rPr>
                  <a:t>+∞</a:t>
                </a:r>
              </a:p>
            </p:txBody>
          </p:sp>
        </p:grpSp>
        <p:sp>
          <p:nvSpPr>
            <p:cNvPr id="16413" name="Oval 76"/>
            <p:cNvSpPr>
              <a:spLocks noChangeArrowheads="1"/>
            </p:cNvSpPr>
            <p:nvPr/>
          </p:nvSpPr>
          <p:spPr bwMode="auto">
            <a:xfrm>
              <a:off x="2031" y="1665"/>
              <a:ext cx="75" cy="75"/>
            </a:xfrm>
            <a:prstGeom prst="ellipse">
              <a:avLst/>
            </a:prstGeom>
            <a:solidFill>
              <a:srgbClr val="006699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</p:grpSp>
      <p:sp>
        <p:nvSpPr>
          <p:cNvPr id="16389" name="Rectangle 84"/>
          <p:cNvSpPr>
            <a:spLocks noChangeArrowheads="1"/>
          </p:cNvSpPr>
          <p:nvPr/>
        </p:nvSpPr>
        <p:spPr bwMode="auto">
          <a:xfrm>
            <a:off x="0" y="3284538"/>
            <a:ext cx="7451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159000"/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Incluye a todos los nº reales mayores que 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“a”.</a:t>
            </a:r>
            <a:endParaRPr lang="en-US" sz="1600" b="1">
              <a:solidFill>
                <a:srgbClr val="006699"/>
              </a:solidFill>
              <a:latin typeface="Cambria" pitchFamily="18" charset="0"/>
            </a:endParaRPr>
          </a:p>
        </p:txBody>
      </p:sp>
      <p:grpSp>
        <p:nvGrpSpPr>
          <p:cNvPr id="4" name="Group 146"/>
          <p:cNvGrpSpPr>
            <a:grpSpLocks/>
          </p:cNvGrpSpPr>
          <p:nvPr/>
        </p:nvGrpSpPr>
        <p:grpSpPr bwMode="auto">
          <a:xfrm>
            <a:off x="2268538" y="3795713"/>
            <a:ext cx="3744912" cy="731837"/>
            <a:chOff x="1292" y="2924"/>
            <a:chExt cx="2359" cy="461"/>
          </a:xfrm>
        </p:grpSpPr>
        <p:grpSp>
          <p:nvGrpSpPr>
            <p:cNvPr id="16404" name="Group 117"/>
            <p:cNvGrpSpPr>
              <a:grpSpLocks/>
            </p:cNvGrpSpPr>
            <p:nvPr/>
          </p:nvGrpSpPr>
          <p:grpSpPr bwMode="auto">
            <a:xfrm>
              <a:off x="1292" y="2924"/>
              <a:ext cx="2359" cy="461"/>
              <a:chOff x="1292" y="1525"/>
              <a:chExt cx="2359" cy="461"/>
            </a:xfrm>
          </p:grpSpPr>
          <p:sp>
            <p:nvSpPr>
              <p:cNvPr id="16406" name="Rectangle 118"/>
              <p:cNvSpPr>
                <a:spLocks noChangeArrowheads="1"/>
              </p:cNvSpPr>
              <p:nvPr/>
            </p:nvSpPr>
            <p:spPr bwMode="auto">
              <a:xfrm>
                <a:off x="2064" y="1525"/>
                <a:ext cx="1183" cy="185"/>
              </a:xfrm>
              <a:prstGeom prst="rect">
                <a:avLst/>
              </a:prstGeom>
              <a:gradFill rotWithShape="0">
                <a:gsLst>
                  <a:gs pos="0">
                    <a:srgbClr val="3399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mbria" pitchFamily="18" charset="0"/>
                </a:endParaRPr>
              </a:p>
            </p:txBody>
          </p:sp>
          <p:sp>
            <p:nvSpPr>
              <p:cNvPr id="16407" name="Line 119"/>
              <p:cNvSpPr>
                <a:spLocks noChangeShapeType="1"/>
              </p:cNvSpPr>
              <p:nvPr/>
            </p:nvSpPr>
            <p:spPr bwMode="auto">
              <a:xfrm>
                <a:off x="2067" y="1525"/>
                <a:ext cx="1183" cy="0"/>
              </a:xfrm>
              <a:prstGeom prst="line">
                <a:avLst/>
              </a:prstGeom>
              <a:noFill/>
              <a:ln w="9525">
                <a:solidFill>
                  <a:srgbClr val="33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gl-ES"/>
              </a:p>
            </p:txBody>
          </p:sp>
          <p:sp>
            <p:nvSpPr>
              <p:cNvPr id="16408" name="Text Box 120"/>
              <p:cNvSpPr txBox="1">
                <a:spLocks noChangeArrowheads="1"/>
              </p:cNvSpPr>
              <p:nvPr/>
            </p:nvSpPr>
            <p:spPr bwMode="auto">
              <a:xfrm>
                <a:off x="1974" y="1755"/>
                <a:ext cx="22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>
                    <a:solidFill>
                      <a:srgbClr val="006699"/>
                    </a:solidFill>
                    <a:latin typeface="Cambria" pitchFamily="18" charset="0"/>
                  </a:rPr>
                  <a:t>a</a:t>
                </a:r>
                <a:endParaRPr lang="es-ES">
                  <a:solidFill>
                    <a:srgbClr val="006699"/>
                  </a:solidFill>
                  <a:latin typeface="Cambria" pitchFamily="18" charset="0"/>
                </a:endParaRPr>
              </a:p>
            </p:txBody>
          </p:sp>
          <p:sp>
            <p:nvSpPr>
              <p:cNvPr id="16409" name="Line 121"/>
              <p:cNvSpPr>
                <a:spLocks noChangeShapeType="1"/>
              </p:cNvSpPr>
              <p:nvPr/>
            </p:nvSpPr>
            <p:spPr bwMode="auto">
              <a:xfrm>
                <a:off x="1565" y="1710"/>
                <a:ext cx="17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gl-ES"/>
              </a:p>
            </p:txBody>
          </p:sp>
          <p:sp>
            <p:nvSpPr>
              <p:cNvPr id="16410" name="Text Box 122"/>
              <p:cNvSpPr txBox="1">
                <a:spLocks noChangeArrowheads="1"/>
              </p:cNvSpPr>
              <p:nvPr/>
            </p:nvSpPr>
            <p:spPr bwMode="auto">
              <a:xfrm>
                <a:off x="1292" y="1588"/>
                <a:ext cx="36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 sz="1600">
                    <a:solidFill>
                      <a:srgbClr val="006699"/>
                    </a:solidFill>
                    <a:latin typeface="Cambria" pitchFamily="18" charset="0"/>
                  </a:rPr>
                  <a:t>-∞</a:t>
                </a:r>
              </a:p>
            </p:txBody>
          </p:sp>
          <p:sp>
            <p:nvSpPr>
              <p:cNvPr id="16411" name="Text Box 123"/>
              <p:cNvSpPr txBox="1">
                <a:spLocks noChangeArrowheads="1"/>
              </p:cNvSpPr>
              <p:nvPr/>
            </p:nvSpPr>
            <p:spPr bwMode="auto">
              <a:xfrm>
                <a:off x="3287" y="1588"/>
                <a:ext cx="36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 sz="1600">
                    <a:solidFill>
                      <a:srgbClr val="006699"/>
                    </a:solidFill>
                    <a:latin typeface="Cambria" pitchFamily="18" charset="0"/>
                  </a:rPr>
                  <a:t>+∞</a:t>
                </a:r>
              </a:p>
            </p:txBody>
          </p:sp>
        </p:grpSp>
        <p:sp>
          <p:nvSpPr>
            <p:cNvPr id="16405" name="Oval 124"/>
            <p:cNvSpPr>
              <a:spLocks noChangeArrowheads="1"/>
            </p:cNvSpPr>
            <p:nvPr/>
          </p:nvSpPr>
          <p:spPr bwMode="auto">
            <a:xfrm>
              <a:off x="2031" y="3071"/>
              <a:ext cx="75" cy="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</p:grpSp>
      <p:sp>
        <p:nvSpPr>
          <p:cNvPr id="16391" name="Rectangle 69"/>
          <p:cNvSpPr>
            <a:spLocks noChangeArrowheads="1"/>
          </p:cNvSpPr>
          <p:nvPr/>
        </p:nvSpPr>
        <p:spPr bwMode="auto">
          <a:xfrm>
            <a:off x="0" y="1125538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159000" indent="-368300"/>
            <a:r>
              <a:rPr lang="en-US" dirty="0">
                <a:solidFill>
                  <a:srgbClr val="006699"/>
                </a:solidFill>
                <a:latin typeface="Cambria" pitchFamily="18" charset="0"/>
              </a:rPr>
              <a:t>I.	[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a,</a:t>
            </a:r>
            <a:r>
              <a:rPr lang="es-ES" sz="1600" dirty="0">
                <a:solidFill>
                  <a:srgbClr val="006699"/>
                </a:solidFill>
                <a:latin typeface="Cambria" pitchFamily="18" charset="0"/>
              </a:rPr>
              <a:t>+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∞ </a:t>
            </a:r>
            <a:r>
              <a:rPr lang="en-US" dirty="0" smtClean="0">
                <a:solidFill>
                  <a:srgbClr val="006699"/>
                </a:solidFill>
                <a:latin typeface="Cambria" pitchFamily="18" charset="0"/>
              </a:rPr>
              <a:t>[</a:t>
            </a:r>
            <a:r>
              <a:rPr lang="en-US" dirty="0" smtClean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ambria" pitchFamily="18" charset="0"/>
              </a:rPr>
              <a:t>=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{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x </a:t>
            </a:r>
            <a:r>
              <a:rPr lang="ru-RU" dirty="0">
                <a:solidFill>
                  <a:schemeClr val="hlink"/>
                </a:solidFill>
                <a:latin typeface="Cambria" pitchFamily="18" charset="0"/>
              </a:rPr>
              <a:t>Є</a:t>
            </a:r>
            <a:r>
              <a:rPr lang="es-CL" dirty="0">
                <a:solidFill>
                  <a:schemeClr val="hlink"/>
                </a:solidFill>
                <a:latin typeface="Cambria" pitchFamily="18" charset="0"/>
              </a:rPr>
              <a:t> IR / x ≥ a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}</a:t>
            </a:r>
            <a:endParaRPr lang="es-ES" dirty="0">
              <a:solidFill>
                <a:schemeClr val="hlink"/>
              </a:solidFill>
              <a:latin typeface="Cambria" pitchFamily="18" charset="0"/>
            </a:endParaRPr>
          </a:p>
        </p:txBody>
      </p:sp>
      <p:sp>
        <p:nvSpPr>
          <p:cNvPr id="16392" name="Rectangle 86"/>
          <p:cNvSpPr>
            <a:spLocks noChangeArrowheads="1"/>
          </p:cNvSpPr>
          <p:nvPr/>
        </p:nvSpPr>
        <p:spPr bwMode="auto">
          <a:xfrm>
            <a:off x="0" y="2852738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159000" indent="-368300"/>
            <a:r>
              <a:rPr lang="en-US" dirty="0">
                <a:solidFill>
                  <a:srgbClr val="006699"/>
                </a:solidFill>
                <a:latin typeface="Cambria" pitchFamily="18" charset="0"/>
              </a:rPr>
              <a:t>II.	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 ]a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,</a:t>
            </a:r>
            <a:r>
              <a:rPr lang="es-ES" sz="1600" dirty="0">
                <a:solidFill>
                  <a:srgbClr val="006699"/>
                </a:solidFill>
                <a:latin typeface="Cambria" pitchFamily="18" charset="0"/>
              </a:rPr>
              <a:t>+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∞</a:t>
            </a:r>
            <a:r>
              <a:rPr lang="en-US" dirty="0" smtClean="0">
                <a:solidFill>
                  <a:srgbClr val="006699"/>
                </a:solidFill>
                <a:latin typeface="Cambria" pitchFamily="18" charset="0"/>
              </a:rPr>
              <a:t> [</a:t>
            </a:r>
            <a:r>
              <a:rPr lang="en-US" dirty="0" smtClean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ambria" pitchFamily="18" charset="0"/>
              </a:rPr>
              <a:t>=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{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x </a:t>
            </a:r>
            <a:r>
              <a:rPr lang="ru-RU" dirty="0">
                <a:solidFill>
                  <a:schemeClr val="hlink"/>
                </a:solidFill>
                <a:latin typeface="Cambria" pitchFamily="18" charset="0"/>
              </a:rPr>
              <a:t>Є</a:t>
            </a:r>
            <a:r>
              <a:rPr lang="es-CL" dirty="0">
                <a:solidFill>
                  <a:schemeClr val="hlink"/>
                </a:solidFill>
                <a:latin typeface="Cambria" pitchFamily="18" charset="0"/>
              </a:rPr>
              <a:t> IR / x &gt; a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}</a:t>
            </a:r>
            <a:endParaRPr lang="es-ES" dirty="0">
              <a:solidFill>
                <a:schemeClr val="hlink"/>
              </a:solidFill>
              <a:latin typeface="Cambria" pitchFamily="18" charset="0"/>
            </a:endParaRPr>
          </a:p>
        </p:txBody>
      </p:sp>
      <p:sp>
        <p:nvSpPr>
          <p:cNvPr id="16393" name="Rectangle 84"/>
          <p:cNvSpPr>
            <a:spLocks noChangeArrowheads="1"/>
          </p:cNvSpPr>
          <p:nvPr/>
        </p:nvSpPr>
        <p:spPr bwMode="auto">
          <a:xfrm>
            <a:off x="0" y="5059363"/>
            <a:ext cx="7451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159000"/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Incluye a todos los nº reales  menores o iguales que 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“b”.</a:t>
            </a:r>
            <a:endParaRPr lang="en-US" sz="1600" b="1">
              <a:solidFill>
                <a:srgbClr val="006699"/>
              </a:solidFill>
              <a:latin typeface="Cambria" pitchFamily="18" charset="0"/>
            </a:endParaRPr>
          </a:p>
        </p:txBody>
      </p:sp>
      <p:sp>
        <p:nvSpPr>
          <p:cNvPr id="16394" name="Rectangle 86"/>
          <p:cNvSpPr>
            <a:spLocks noChangeArrowheads="1"/>
          </p:cNvSpPr>
          <p:nvPr/>
        </p:nvSpPr>
        <p:spPr bwMode="auto">
          <a:xfrm>
            <a:off x="0" y="4625975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159000" indent="-368300"/>
            <a:r>
              <a:rPr lang="en-US" dirty="0">
                <a:solidFill>
                  <a:srgbClr val="006699"/>
                </a:solidFill>
                <a:latin typeface="Cambria" pitchFamily="18" charset="0"/>
              </a:rPr>
              <a:t>III.	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 ] </a:t>
            </a:r>
            <a:r>
              <a:rPr lang="en-US" dirty="0" smtClean="0">
                <a:solidFill>
                  <a:srgbClr val="006699"/>
                </a:solidFill>
                <a:latin typeface="Cambria" pitchFamily="18" charset="0"/>
              </a:rPr>
              <a:t>-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∞,b]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ambria" pitchFamily="18" charset="0"/>
              </a:rPr>
              <a:t>=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{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x </a:t>
            </a:r>
            <a:r>
              <a:rPr lang="ru-RU" dirty="0">
                <a:solidFill>
                  <a:schemeClr val="hlink"/>
                </a:solidFill>
                <a:latin typeface="Cambria" pitchFamily="18" charset="0"/>
              </a:rPr>
              <a:t>Є</a:t>
            </a:r>
            <a:r>
              <a:rPr lang="es-CL" dirty="0">
                <a:solidFill>
                  <a:schemeClr val="hlink"/>
                </a:solidFill>
                <a:latin typeface="Cambria" pitchFamily="18" charset="0"/>
              </a:rPr>
              <a:t> IR / x ≤ b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}</a:t>
            </a:r>
            <a:endParaRPr lang="es-ES" dirty="0">
              <a:solidFill>
                <a:schemeClr val="hlink"/>
              </a:solidFill>
              <a:latin typeface="Cambria" pitchFamily="18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701925" y="5554663"/>
            <a:ext cx="3744913" cy="731837"/>
            <a:chOff x="1292" y="1525"/>
            <a:chExt cx="2359" cy="461"/>
          </a:xfrm>
        </p:grpSpPr>
        <p:sp>
          <p:nvSpPr>
            <p:cNvPr id="16397" name="Rectangle 8"/>
            <p:cNvSpPr>
              <a:spLocks noChangeArrowheads="1"/>
            </p:cNvSpPr>
            <p:nvPr/>
          </p:nvSpPr>
          <p:spPr bwMode="auto">
            <a:xfrm>
              <a:off x="1521" y="1525"/>
              <a:ext cx="1183" cy="1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399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  <p:sp>
          <p:nvSpPr>
            <p:cNvPr id="16398" name="Line 9"/>
            <p:cNvSpPr>
              <a:spLocks noChangeShapeType="1"/>
            </p:cNvSpPr>
            <p:nvPr/>
          </p:nvSpPr>
          <p:spPr bwMode="auto">
            <a:xfrm>
              <a:off x="1656" y="1525"/>
              <a:ext cx="1046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gl-ES"/>
            </a:p>
          </p:txBody>
        </p:sp>
        <p:sp>
          <p:nvSpPr>
            <p:cNvPr id="16399" name="Text Box 10"/>
            <p:cNvSpPr txBox="1">
              <a:spLocks noChangeArrowheads="1"/>
            </p:cNvSpPr>
            <p:nvPr/>
          </p:nvSpPr>
          <p:spPr bwMode="auto">
            <a:xfrm>
              <a:off x="2609" y="1755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>
                  <a:solidFill>
                    <a:srgbClr val="006699"/>
                  </a:solidFill>
                  <a:latin typeface="Cambria" pitchFamily="18" charset="0"/>
                </a:rPr>
                <a:t>b</a:t>
              </a:r>
              <a:endParaRPr lang="es-ES">
                <a:solidFill>
                  <a:srgbClr val="006699"/>
                </a:solidFill>
                <a:latin typeface="Cambria" pitchFamily="18" charset="0"/>
              </a:endParaRPr>
            </a:p>
          </p:txBody>
        </p:sp>
        <p:sp>
          <p:nvSpPr>
            <p:cNvPr id="16400" name="Line 11"/>
            <p:cNvSpPr>
              <a:spLocks noChangeShapeType="1"/>
            </p:cNvSpPr>
            <p:nvPr/>
          </p:nvSpPr>
          <p:spPr bwMode="auto">
            <a:xfrm>
              <a:off x="1565" y="1710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gl-ES"/>
            </a:p>
          </p:txBody>
        </p:sp>
        <p:sp>
          <p:nvSpPr>
            <p:cNvPr id="16401" name="Text Box 12"/>
            <p:cNvSpPr txBox="1">
              <a:spLocks noChangeArrowheads="1"/>
            </p:cNvSpPr>
            <p:nvPr/>
          </p:nvSpPr>
          <p:spPr bwMode="auto">
            <a:xfrm>
              <a:off x="1292" y="1588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  <a:latin typeface="Cambria" pitchFamily="18" charset="0"/>
                </a:rPr>
                <a:t>-∞</a:t>
              </a:r>
            </a:p>
          </p:txBody>
        </p:sp>
        <p:sp>
          <p:nvSpPr>
            <p:cNvPr id="16402" name="Text Box 13"/>
            <p:cNvSpPr txBox="1">
              <a:spLocks noChangeArrowheads="1"/>
            </p:cNvSpPr>
            <p:nvPr/>
          </p:nvSpPr>
          <p:spPr bwMode="auto">
            <a:xfrm>
              <a:off x="3287" y="1588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  <a:latin typeface="Cambria" pitchFamily="18" charset="0"/>
                </a:rPr>
                <a:t>+∞</a:t>
              </a:r>
            </a:p>
          </p:txBody>
        </p:sp>
        <p:sp>
          <p:nvSpPr>
            <p:cNvPr id="16403" name="Oval 14"/>
            <p:cNvSpPr>
              <a:spLocks noChangeArrowheads="1"/>
            </p:cNvSpPr>
            <p:nvPr/>
          </p:nvSpPr>
          <p:spPr bwMode="auto">
            <a:xfrm>
              <a:off x="2664" y="1672"/>
              <a:ext cx="75" cy="75"/>
            </a:xfrm>
            <a:prstGeom prst="ellipse">
              <a:avLst/>
            </a:prstGeom>
            <a:solidFill>
              <a:srgbClr val="006699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  <p:bldP spid="16389" grpId="0"/>
      <p:bldP spid="16391" grpId="0"/>
      <p:bldP spid="16392" grpId="0"/>
      <p:bldP spid="16393" grpId="0"/>
      <p:bldP spid="163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268538" y="1598613"/>
            <a:ext cx="3744912" cy="731837"/>
            <a:chOff x="1292" y="3060"/>
            <a:chExt cx="2359" cy="461"/>
          </a:xfrm>
        </p:grpSpPr>
        <p:sp>
          <p:nvSpPr>
            <p:cNvPr id="17428" name="Rectangle 21"/>
            <p:cNvSpPr>
              <a:spLocks noChangeArrowheads="1"/>
            </p:cNvSpPr>
            <p:nvPr/>
          </p:nvSpPr>
          <p:spPr bwMode="auto">
            <a:xfrm>
              <a:off x="1521" y="3060"/>
              <a:ext cx="1183" cy="1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399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  <p:sp>
          <p:nvSpPr>
            <p:cNvPr id="17429" name="Text Box 23"/>
            <p:cNvSpPr txBox="1">
              <a:spLocks noChangeArrowheads="1"/>
            </p:cNvSpPr>
            <p:nvPr/>
          </p:nvSpPr>
          <p:spPr bwMode="auto">
            <a:xfrm>
              <a:off x="2609" y="3290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>
                  <a:solidFill>
                    <a:srgbClr val="006699"/>
                  </a:solidFill>
                  <a:latin typeface="Cambria" pitchFamily="18" charset="0"/>
                </a:rPr>
                <a:t>b</a:t>
              </a:r>
              <a:endParaRPr lang="es-ES">
                <a:solidFill>
                  <a:srgbClr val="006699"/>
                </a:solidFill>
                <a:latin typeface="Cambria" pitchFamily="18" charset="0"/>
              </a:endParaRPr>
            </a:p>
          </p:txBody>
        </p:sp>
        <p:sp>
          <p:nvSpPr>
            <p:cNvPr id="17430" name="Text Box 25"/>
            <p:cNvSpPr txBox="1">
              <a:spLocks noChangeArrowheads="1"/>
            </p:cNvSpPr>
            <p:nvPr/>
          </p:nvSpPr>
          <p:spPr bwMode="auto">
            <a:xfrm>
              <a:off x="1292" y="3123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  <a:latin typeface="Cambria" pitchFamily="18" charset="0"/>
                </a:rPr>
                <a:t>-∞</a:t>
              </a:r>
            </a:p>
          </p:txBody>
        </p:sp>
        <p:sp>
          <p:nvSpPr>
            <p:cNvPr id="17431" name="Text Box 26"/>
            <p:cNvSpPr txBox="1">
              <a:spLocks noChangeArrowheads="1"/>
            </p:cNvSpPr>
            <p:nvPr/>
          </p:nvSpPr>
          <p:spPr bwMode="auto">
            <a:xfrm>
              <a:off x="3287" y="3123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  <a:latin typeface="Cambria" pitchFamily="18" charset="0"/>
                </a:rPr>
                <a:t>+∞</a:t>
              </a:r>
            </a:p>
          </p:txBody>
        </p:sp>
        <p:sp>
          <p:nvSpPr>
            <p:cNvPr id="17432" name="Line 22"/>
            <p:cNvSpPr>
              <a:spLocks noChangeShapeType="1"/>
            </p:cNvSpPr>
            <p:nvPr/>
          </p:nvSpPr>
          <p:spPr bwMode="auto">
            <a:xfrm>
              <a:off x="1656" y="3060"/>
              <a:ext cx="1046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gl-ES"/>
            </a:p>
          </p:txBody>
        </p:sp>
        <p:sp>
          <p:nvSpPr>
            <p:cNvPr id="17433" name="Line 24"/>
            <p:cNvSpPr>
              <a:spLocks noChangeShapeType="1"/>
            </p:cNvSpPr>
            <p:nvPr/>
          </p:nvSpPr>
          <p:spPr bwMode="auto">
            <a:xfrm>
              <a:off x="1565" y="3245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gl-ES"/>
            </a:p>
          </p:txBody>
        </p:sp>
        <p:sp>
          <p:nvSpPr>
            <p:cNvPr id="17434" name="Oval 27"/>
            <p:cNvSpPr>
              <a:spLocks noChangeArrowheads="1"/>
            </p:cNvSpPr>
            <p:nvPr/>
          </p:nvSpPr>
          <p:spPr bwMode="auto">
            <a:xfrm>
              <a:off x="2666" y="3207"/>
              <a:ext cx="75" cy="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</p:grpSp>
      <p:sp>
        <p:nvSpPr>
          <p:cNvPr id="17411" name="Rectangle 67"/>
          <p:cNvSpPr>
            <a:spLocks noChangeArrowheads="1"/>
          </p:cNvSpPr>
          <p:nvPr/>
        </p:nvSpPr>
        <p:spPr bwMode="auto">
          <a:xfrm>
            <a:off x="0" y="103505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159000"/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Incluye a todos los nº reales menores que 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“b”.</a:t>
            </a:r>
            <a:endParaRPr lang="en-US" sz="1600" b="1">
              <a:solidFill>
                <a:srgbClr val="006699"/>
              </a:solidFill>
              <a:latin typeface="Cambria" pitchFamily="18" charset="0"/>
            </a:endParaRPr>
          </a:p>
        </p:txBody>
      </p:sp>
      <p:sp>
        <p:nvSpPr>
          <p:cNvPr id="17412" name="Rectangle 84"/>
          <p:cNvSpPr>
            <a:spLocks noChangeArrowheads="1"/>
          </p:cNvSpPr>
          <p:nvPr/>
        </p:nvSpPr>
        <p:spPr bwMode="auto">
          <a:xfrm>
            <a:off x="-26988" y="2746653"/>
            <a:ext cx="81010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159000"/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Incluye a todos los nº reales, es decir,  coincide con la </a:t>
            </a:r>
            <a:r>
              <a:rPr lang="es-CL" b="1" dirty="0">
                <a:solidFill>
                  <a:srgbClr val="4B5D59"/>
                </a:solidFill>
                <a:latin typeface="Cambria" pitchFamily="18" charset="0"/>
              </a:rPr>
              <a:t>recta real</a:t>
            </a:r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.</a:t>
            </a:r>
            <a:endParaRPr lang="en-US" sz="1600" b="1" dirty="0">
              <a:solidFill>
                <a:srgbClr val="006699"/>
              </a:solidFill>
              <a:latin typeface="Cambria" pitchFamily="18" charset="0"/>
            </a:endParaRPr>
          </a:p>
        </p:txBody>
      </p:sp>
      <p:sp>
        <p:nvSpPr>
          <p:cNvPr id="17413" name="Rectangle 69"/>
          <p:cNvSpPr>
            <a:spLocks noChangeArrowheads="1"/>
          </p:cNvSpPr>
          <p:nvPr/>
        </p:nvSpPr>
        <p:spPr bwMode="auto">
          <a:xfrm>
            <a:off x="0" y="60325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159000" indent="-368300"/>
            <a:r>
              <a:rPr lang="en-US" dirty="0">
                <a:solidFill>
                  <a:srgbClr val="006699"/>
                </a:solidFill>
                <a:latin typeface="Cambria" pitchFamily="18" charset="0"/>
              </a:rPr>
              <a:t>IV.	</a:t>
            </a:r>
            <a:r>
              <a:rPr lang="en-US" dirty="0" smtClean="0">
                <a:solidFill>
                  <a:srgbClr val="006699"/>
                </a:solidFill>
                <a:latin typeface="Cambria" pitchFamily="18" charset="0"/>
              </a:rPr>
              <a:t> 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 ]</a:t>
            </a:r>
            <a:r>
              <a:rPr lang="en-US" dirty="0" smtClean="0">
                <a:solidFill>
                  <a:srgbClr val="006699"/>
                </a:solidFill>
                <a:latin typeface="Cambria" pitchFamily="18" charset="0"/>
              </a:rPr>
              <a:t>-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∞,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b</a:t>
            </a:r>
            <a:r>
              <a:rPr lang="en-US" dirty="0" smtClean="0">
                <a:solidFill>
                  <a:srgbClr val="006699"/>
                </a:solidFill>
                <a:latin typeface="Cambria" pitchFamily="18" charset="0"/>
              </a:rPr>
              <a:t> [</a:t>
            </a:r>
            <a:r>
              <a:rPr lang="en-US" dirty="0" smtClean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ambria" pitchFamily="18" charset="0"/>
              </a:rPr>
              <a:t>=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{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x </a:t>
            </a:r>
            <a:r>
              <a:rPr lang="ru-RU" dirty="0">
                <a:solidFill>
                  <a:schemeClr val="hlink"/>
                </a:solidFill>
                <a:latin typeface="Cambria" pitchFamily="18" charset="0"/>
              </a:rPr>
              <a:t>Є</a:t>
            </a:r>
            <a:r>
              <a:rPr lang="es-CL" dirty="0">
                <a:solidFill>
                  <a:schemeClr val="hlink"/>
                </a:solidFill>
                <a:latin typeface="Cambria" pitchFamily="18" charset="0"/>
              </a:rPr>
              <a:t> IR / x &lt; b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}</a:t>
            </a:r>
            <a:endParaRPr lang="es-ES" dirty="0">
              <a:solidFill>
                <a:schemeClr val="hlink"/>
              </a:solidFill>
              <a:latin typeface="Cambria" pitchFamily="18" charset="0"/>
            </a:endParaRPr>
          </a:p>
        </p:txBody>
      </p:sp>
      <p:sp>
        <p:nvSpPr>
          <p:cNvPr id="17414" name="Rectangle 86"/>
          <p:cNvSpPr>
            <a:spLocks noChangeArrowheads="1"/>
          </p:cNvSpPr>
          <p:nvPr/>
        </p:nvSpPr>
        <p:spPr bwMode="auto">
          <a:xfrm>
            <a:off x="0" y="233045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159000" indent="-368300"/>
            <a:r>
              <a:rPr lang="en-US" dirty="0">
                <a:solidFill>
                  <a:srgbClr val="006699"/>
                </a:solidFill>
                <a:latin typeface="Cambria" pitchFamily="18" charset="0"/>
              </a:rPr>
              <a:t>V.	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 ]-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∞,</a:t>
            </a:r>
            <a:r>
              <a:rPr lang="es-ES" sz="1600" dirty="0">
                <a:solidFill>
                  <a:srgbClr val="006699"/>
                </a:solidFill>
                <a:latin typeface="Cambria" pitchFamily="18" charset="0"/>
              </a:rPr>
              <a:t>+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∞</a:t>
            </a:r>
            <a:r>
              <a:rPr lang="en-US" dirty="0" smtClean="0">
                <a:solidFill>
                  <a:srgbClr val="006699"/>
                </a:solidFill>
                <a:latin typeface="Cambria" pitchFamily="18" charset="0"/>
              </a:rPr>
              <a:t> [</a:t>
            </a:r>
            <a:r>
              <a:rPr lang="en-US" dirty="0" smtClean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ambria" pitchFamily="18" charset="0"/>
              </a:rPr>
              <a:t>= </a:t>
            </a:r>
            <a:r>
              <a:rPr lang="es-CL" dirty="0">
                <a:solidFill>
                  <a:schemeClr val="hlink"/>
                </a:solidFill>
                <a:latin typeface="Cambria" pitchFamily="18" charset="0"/>
              </a:rPr>
              <a:t>IR</a:t>
            </a:r>
            <a:endParaRPr lang="es-ES" dirty="0">
              <a:solidFill>
                <a:schemeClr val="hlink"/>
              </a:solidFill>
              <a:latin typeface="Cambria" pitchFamily="18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268538" y="3341688"/>
            <a:ext cx="4926012" cy="811212"/>
            <a:chOff x="1501" y="1868"/>
            <a:chExt cx="3103" cy="511"/>
          </a:xfrm>
        </p:grpSpPr>
        <p:sp>
          <p:nvSpPr>
            <p:cNvPr id="17421" name="Rectangle 8"/>
            <p:cNvSpPr>
              <a:spLocks noChangeArrowheads="1"/>
            </p:cNvSpPr>
            <p:nvPr/>
          </p:nvSpPr>
          <p:spPr bwMode="auto">
            <a:xfrm>
              <a:off x="1860" y="1870"/>
              <a:ext cx="1183" cy="1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399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7422" name="Rectangle 9"/>
            <p:cNvSpPr>
              <a:spLocks noChangeArrowheads="1"/>
            </p:cNvSpPr>
            <p:nvPr/>
          </p:nvSpPr>
          <p:spPr bwMode="auto">
            <a:xfrm>
              <a:off x="3017" y="1868"/>
              <a:ext cx="1183" cy="185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7423" name="Line 10"/>
            <p:cNvSpPr>
              <a:spLocks noChangeShapeType="1"/>
            </p:cNvSpPr>
            <p:nvPr/>
          </p:nvSpPr>
          <p:spPr bwMode="auto">
            <a:xfrm flipH="1">
              <a:off x="3928" y="1964"/>
              <a:ext cx="203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gl-ES"/>
            </a:p>
          </p:txBody>
        </p:sp>
        <p:sp>
          <p:nvSpPr>
            <p:cNvPr id="17424" name="Line 11"/>
            <p:cNvSpPr>
              <a:spLocks noChangeShapeType="1"/>
            </p:cNvSpPr>
            <p:nvPr/>
          </p:nvSpPr>
          <p:spPr bwMode="auto">
            <a:xfrm>
              <a:off x="1791" y="2053"/>
              <a:ext cx="24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gl-ES"/>
            </a:p>
          </p:txBody>
        </p:sp>
        <p:sp>
          <p:nvSpPr>
            <p:cNvPr id="17425" name="Text Box 12"/>
            <p:cNvSpPr txBox="1">
              <a:spLocks noChangeArrowheads="1"/>
            </p:cNvSpPr>
            <p:nvPr/>
          </p:nvSpPr>
          <p:spPr bwMode="auto">
            <a:xfrm>
              <a:off x="4240" y="1931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</a:rPr>
                <a:t>+∞</a:t>
              </a:r>
            </a:p>
          </p:txBody>
        </p:sp>
        <p:sp>
          <p:nvSpPr>
            <p:cNvPr id="17426" name="Text Box 13"/>
            <p:cNvSpPr txBox="1">
              <a:spLocks noChangeArrowheads="1"/>
            </p:cNvSpPr>
            <p:nvPr/>
          </p:nvSpPr>
          <p:spPr bwMode="auto">
            <a:xfrm>
              <a:off x="1501" y="1933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</a:rPr>
                <a:t>-∞</a:t>
              </a:r>
            </a:p>
          </p:txBody>
        </p:sp>
        <p:sp>
          <p:nvSpPr>
            <p:cNvPr id="17427" name="Rectangle 14"/>
            <p:cNvSpPr>
              <a:spLocks noChangeArrowheads="1"/>
            </p:cNvSpPr>
            <p:nvPr/>
          </p:nvSpPr>
          <p:spPr bwMode="auto">
            <a:xfrm>
              <a:off x="2859" y="2148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CL">
                  <a:solidFill>
                    <a:schemeClr val="hlink"/>
                  </a:solidFill>
                  <a:latin typeface="Arial" charset="0"/>
                </a:rPr>
                <a:t>IR</a:t>
              </a:r>
              <a:endParaRPr lang="es-ES">
                <a:solidFill>
                  <a:schemeClr val="hlink"/>
                </a:solidFill>
                <a:latin typeface="Arial" charset="0"/>
              </a:endParaRPr>
            </a:p>
          </p:txBody>
        </p:sp>
      </p:grpSp>
      <p:sp>
        <p:nvSpPr>
          <p:cNvPr id="17416" name="Line 10"/>
          <p:cNvSpPr>
            <a:spLocks noChangeShapeType="1"/>
          </p:cNvSpPr>
          <p:nvPr/>
        </p:nvSpPr>
        <p:spPr bwMode="auto">
          <a:xfrm flipV="1">
            <a:off x="2990850" y="3492500"/>
            <a:ext cx="3236913" cy="3175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gl-ES"/>
          </a:p>
        </p:txBody>
      </p:sp>
      <p:sp>
        <p:nvSpPr>
          <p:cNvPr id="17417" name="Rectangle 17"/>
          <p:cNvSpPr>
            <a:spLocks noChangeArrowheads="1"/>
          </p:cNvSpPr>
          <p:nvPr/>
        </p:nvSpPr>
        <p:spPr bwMode="auto">
          <a:xfrm>
            <a:off x="1952625" y="4703763"/>
            <a:ext cx="6121400" cy="584200"/>
          </a:xfrm>
          <a:prstGeom prst="rect">
            <a:avLst/>
          </a:prstGeom>
          <a:noFill/>
          <a:ln w="19050">
            <a:solidFill>
              <a:srgbClr val="3366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17418" name="Picture 18" descr="Imagen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4298950"/>
            <a:ext cx="576262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9"/>
          <p:cNvSpPr txBox="1">
            <a:spLocks noChangeArrowheads="1"/>
          </p:cNvSpPr>
          <p:nvPr/>
        </p:nvSpPr>
        <p:spPr bwMode="auto">
          <a:xfrm>
            <a:off x="1952625" y="4703763"/>
            <a:ext cx="612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600">
                <a:solidFill>
                  <a:srgbClr val="3366CC"/>
                </a:solidFill>
                <a:latin typeface="Cambria" pitchFamily="18" charset="0"/>
              </a:rPr>
              <a:t>El infinito nunca se incluye dentro de un intervalo y además nunca se escribe en la desigualdad.</a:t>
            </a:r>
            <a:endParaRPr lang="es-ES" sz="1600">
              <a:solidFill>
                <a:srgbClr val="3366CC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  <p:bldP spid="17414" grpId="0"/>
      <p:bldP spid="17416" grpId="0" animBg="1"/>
      <p:bldP spid="17417" grpId="0" animBg="1"/>
      <p:bldP spid="174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4 CuadroTexto"/>
          <p:cNvSpPr txBox="1">
            <a:spLocks noChangeArrowheads="1"/>
          </p:cNvSpPr>
          <p:nvPr/>
        </p:nvSpPr>
        <p:spPr bwMode="auto">
          <a:xfrm>
            <a:off x="0" y="1190625"/>
            <a:ext cx="914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82875"/>
            <a:r>
              <a:rPr lang="es-ES" sz="1600" b="1">
                <a:solidFill>
                  <a:srgbClr val="3366CC"/>
                </a:solidFill>
                <a:latin typeface="Cambria" pitchFamily="18" charset="0"/>
              </a:rPr>
              <a:t>Intervalo            Desigualdad                 Representación gráfica</a:t>
            </a:r>
            <a:endParaRPr lang="gl-ES" sz="1600" b="1">
              <a:solidFill>
                <a:srgbClr val="3366CC"/>
              </a:solidFill>
              <a:latin typeface="Cambria" pitchFamily="18" charset="0"/>
            </a:endParaRPr>
          </a:p>
        </p:txBody>
      </p:sp>
      <p:pic>
        <p:nvPicPr>
          <p:cNvPr id="18435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386" b="82077"/>
          <a:stretch>
            <a:fillRect/>
          </a:stretch>
        </p:blipFill>
        <p:spPr bwMode="auto">
          <a:xfrm>
            <a:off x="5940425" y="1824038"/>
            <a:ext cx="28194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458" b="83624"/>
          <a:stretch>
            <a:fillRect/>
          </a:stretch>
        </p:blipFill>
        <p:spPr bwMode="auto">
          <a:xfrm>
            <a:off x="5867400" y="3979863"/>
            <a:ext cx="28479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13 CuadroTexto"/>
          <p:cNvSpPr txBox="1">
            <a:spLocks noChangeArrowheads="1"/>
          </p:cNvSpPr>
          <p:nvPr/>
        </p:nvSpPr>
        <p:spPr bwMode="auto">
          <a:xfrm>
            <a:off x="0" y="1771650"/>
            <a:ext cx="914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206875" indent="-1341438"/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[-3,4]	-3 </a:t>
            </a:r>
            <a:r>
              <a:rPr lang="es-CL" sz="1600" dirty="0">
                <a:solidFill>
                  <a:srgbClr val="000099"/>
                </a:solidFill>
                <a:latin typeface="Cambria" pitchFamily="18" charset="0"/>
              </a:rPr>
              <a:t>≤ x ≤ 4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 </a:t>
            </a:r>
            <a:endParaRPr lang="gl-ES" sz="1600" dirty="0">
              <a:solidFill>
                <a:srgbClr val="000099"/>
              </a:solidFill>
              <a:latin typeface="Cambria" pitchFamily="18" charset="0"/>
            </a:endParaRPr>
          </a:p>
        </p:txBody>
      </p:sp>
      <p:pic>
        <p:nvPicPr>
          <p:cNvPr id="18438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3556" b="55077"/>
          <a:stretch>
            <a:fillRect/>
          </a:stretch>
        </p:blipFill>
        <p:spPr bwMode="auto">
          <a:xfrm>
            <a:off x="5940425" y="2395538"/>
            <a:ext cx="28194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9132" b="29498"/>
          <a:stretch>
            <a:fillRect/>
          </a:stretch>
        </p:blipFill>
        <p:spPr bwMode="auto">
          <a:xfrm>
            <a:off x="5940425" y="2900363"/>
            <a:ext cx="28194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5789" b="2843"/>
          <a:stretch>
            <a:fillRect/>
          </a:stretch>
        </p:blipFill>
        <p:spPr bwMode="auto">
          <a:xfrm>
            <a:off x="5940425" y="3476625"/>
            <a:ext cx="28194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2751" b="56332"/>
          <a:stretch>
            <a:fillRect/>
          </a:stretch>
        </p:blipFill>
        <p:spPr bwMode="auto">
          <a:xfrm>
            <a:off x="5867400" y="4556125"/>
            <a:ext cx="28479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0042" b="29041"/>
          <a:stretch>
            <a:fillRect/>
          </a:stretch>
        </p:blipFill>
        <p:spPr bwMode="auto">
          <a:xfrm>
            <a:off x="5867400" y="5084763"/>
            <a:ext cx="28479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4605" b="4478"/>
          <a:stretch>
            <a:fillRect/>
          </a:stretch>
        </p:blipFill>
        <p:spPr bwMode="auto">
          <a:xfrm>
            <a:off x="5867400" y="5659438"/>
            <a:ext cx="28479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4" name="20 CuadroTexto"/>
          <p:cNvSpPr txBox="1">
            <a:spLocks noChangeArrowheads="1"/>
          </p:cNvSpPr>
          <p:nvPr/>
        </p:nvSpPr>
        <p:spPr bwMode="auto">
          <a:xfrm>
            <a:off x="0" y="2311400"/>
            <a:ext cx="914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206875" indent="-1341438"/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[-</a:t>
            </a:r>
            <a:r>
              <a:rPr lang="es-ES" sz="1600" dirty="0" smtClean="0">
                <a:solidFill>
                  <a:srgbClr val="000099"/>
                </a:solidFill>
                <a:latin typeface="Cambria" pitchFamily="18" charset="0"/>
              </a:rPr>
              <a:t>5,8[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	-5 </a:t>
            </a:r>
            <a:r>
              <a:rPr lang="es-CL" sz="1600" dirty="0">
                <a:solidFill>
                  <a:srgbClr val="000099"/>
                </a:solidFill>
                <a:latin typeface="Cambria" pitchFamily="18" charset="0"/>
              </a:rPr>
              <a:t>≤ x &lt; 8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 </a:t>
            </a:r>
            <a:endParaRPr lang="gl-ES" sz="1600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18445" name="21 CuadroTexto"/>
          <p:cNvSpPr txBox="1">
            <a:spLocks noChangeArrowheads="1"/>
          </p:cNvSpPr>
          <p:nvPr/>
        </p:nvSpPr>
        <p:spPr bwMode="auto">
          <a:xfrm>
            <a:off x="0" y="2849563"/>
            <a:ext cx="914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206875" indent="-1341438"/>
            <a:r>
              <a:rPr lang="es-ES" sz="1600" dirty="0" smtClean="0">
                <a:solidFill>
                  <a:srgbClr val="000099"/>
                </a:solidFill>
                <a:latin typeface="Cambria" pitchFamily="18" charset="0"/>
              </a:rPr>
              <a:t> ]0,6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]	 0 &lt; x </a:t>
            </a:r>
            <a:r>
              <a:rPr lang="es-CL" sz="1600" dirty="0">
                <a:solidFill>
                  <a:srgbClr val="000099"/>
                </a:solidFill>
                <a:latin typeface="Cambria" pitchFamily="18" charset="0"/>
              </a:rPr>
              <a:t>≤ 6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 </a:t>
            </a:r>
            <a:endParaRPr lang="gl-ES" sz="1600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18446" name="22 CuadroTexto"/>
          <p:cNvSpPr txBox="1">
            <a:spLocks noChangeArrowheads="1"/>
          </p:cNvSpPr>
          <p:nvPr/>
        </p:nvSpPr>
        <p:spPr bwMode="auto">
          <a:xfrm>
            <a:off x="0" y="3425825"/>
            <a:ext cx="914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206875" indent="-1341438"/>
            <a:r>
              <a:rPr lang="es-ES" sz="1600" dirty="0" smtClean="0">
                <a:solidFill>
                  <a:srgbClr val="000099"/>
                </a:solidFill>
                <a:latin typeface="Cambria" pitchFamily="18" charset="0"/>
              </a:rPr>
              <a:t>] -1,7[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	 -1 &lt; x </a:t>
            </a:r>
            <a:r>
              <a:rPr lang="es-CL" sz="1600" dirty="0">
                <a:solidFill>
                  <a:srgbClr val="000099"/>
                </a:solidFill>
                <a:latin typeface="Cambria" pitchFamily="18" charset="0"/>
              </a:rPr>
              <a:t>&lt; 7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 </a:t>
            </a:r>
            <a:endParaRPr lang="gl-ES" sz="1600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18447" name="23 CuadroTexto"/>
          <p:cNvSpPr txBox="1">
            <a:spLocks noChangeArrowheads="1"/>
          </p:cNvSpPr>
          <p:nvPr/>
        </p:nvSpPr>
        <p:spPr bwMode="auto">
          <a:xfrm>
            <a:off x="0" y="3979863"/>
            <a:ext cx="914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206875" indent="-1341438"/>
            <a:r>
              <a:rPr lang="es-ES" sz="1600" dirty="0" smtClean="0">
                <a:solidFill>
                  <a:srgbClr val="000099"/>
                </a:solidFill>
                <a:latin typeface="Cambria" pitchFamily="18" charset="0"/>
              </a:rPr>
              <a:t>] -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∞,</a:t>
            </a:r>
            <a:r>
              <a:rPr lang="es-ES" sz="1600" dirty="0" smtClean="0">
                <a:solidFill>
                  <a:srgbClr val="000099"/>
                </a:solidFill>
                <a:latin typeface="Cambria" pitchFamily="18" charset="0"/>
              </a:rPr>
              <a:t>8[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	      x </a:t>
            </a:r>
            <a:r>
              <a:rPr lang="es-CL" sz="1600" dirty="0">
                <a:solidFill>
                  <a:srgbClr val="000099"/>
                </a:solidFill>
                <a:latin typeface="Cambria" pitchFamily="18" charset="0"/>
              </a:rPr>
              <a:t>&lt; 8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 </a:t>
            </a:r>
            <a:endParaRPr lang="gl-ES" sz="1600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18448" name="24 CuadroTexto"/>
          <p:cNvSpPr txBox="1">
            <a:spLocks noChangeArrowheads="1"/>
          </p:cNvSpPr>
          <p:nvPr/>
        </p:nvSpPr>
        <p:spPr bwMode="auto">
          <a:xfrm>
            <a:off x="0" y="4505325"/>
            <a:ext cx="914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206875" indent="-1341438"/>
            <a:r>
              <a:rPr lang="es-ES" sz="1600" dirty="0" smtClean="0">
                <a:solidFill>
                  <a:srgbClr val="000099"/>
                </a:solidFill>
                <a:latin typeface="Cambria" pitchFamily="18" charset="0"/>
              </a:rPr>
              <a:t>] -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∞,6]	      x </a:t>
            </a:r>
            <a:r>
              <a:rPr lang="es-CL" sz="1600" dirty="0">
                <a:solidFill>
                  <a:srgbClr val="000099"/>
                </a:solidFill>
                <a:latin typeface="Cambria" pitchFamily="18" charset="0"/>
              </a:rPr>
              <a:t>≤ 6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 </a:t>
            </a:r>
            <a:endParaRPr lang="gl-ES" sz="1600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18449" name="26 CuadroTexto"/>
          <p:cNvSpPr txBox="1">
            <a:spLocks noChangeArrowheads="1"/>
          </p:cNvSpPr>
          <p:nvPr/>
        </p:nvSpPr>
        <p:spPr bwMode="auto">
          <a:xfrm>
            <a:off x="0" y="5035550"/>
            <a:ext cx="914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206875" indent="-1341438"/>
            <a:r>
              <a:rPr lang="es-ES" sz="1600" dirty="0" smtClean="0">
                <a:solidFill>
                  <a:srgbClr val="000099"/>
                </a:solidFill>
                <a:latin typeface="Cambria" pitchFamily="18" charset="0"/>
              </a:rPr>
              <a:t>]-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1,+</a:t>
            </a:r>
            <a:r>
              <a:rPr lang="es-ES" sz="1600" dirty="0" smtClean="0">
                <a:solidFill>
                  <a:srgbClr val="000099"/>
                </a:solidFill>
                <a:latin typeface="Cambria" pitchFamily="18" charset="0"/>
              </a:rPr>
              <a:t>∞[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	      x </a:t>
            </a:r>
            <a:r>
              <a:rPr lang="es-CL" sz="1600" dirty="0">
                <a:solidFill>
                  <a:srgbClr val="000099"/>
                </a:solidFill>
                <a:latin typeface="Cambria" pitchFamily="18" charset="0"/>
              </a:rPr>
              <a:t>&gt; -1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 </a:t>
            </a:r>
            <a:endParaRPr lang="gl-ES" sz="1600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18450" name="27 CuadroTexto"/>
          <p:cNvSpPr txBox="1">
            <a:spLocks noChangeArrowheads="1"/>
          </p:cNvSpPr>
          <p:nvPr/>
        </p:nvSpPr>
        <p:spPr bwMode="auto">
          <a:xfrm>
            <a:off x="0" y="5611813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206875" indent="-1341438"/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[-3,+</a:t>
            </a:r>
            <a:r>
              <a:rPr lang="es-ES" sz="1600" dirty="0" smtClean="0">
                <a:solidFill>
                  <a:srgbClr val="000099"/>
                </a:solidFill>
                <a:latin typeface="Cambria" pitchFamily="18" charset="0"/>
              </a:rPr>
              <a:t>∞[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	      x </a:t>
            </a:r>
            <a:r>
              <a:rPr lang="es-CL" sz="1600" dirty="0">
                <a:solidFill>
                  <a:srgbClr val="000099"/>
                </a:solidFill>
                <a:latin typeface="Cambria" pitchFamily="18" charset="0"/>
              </a:rPr>
              <a:t>≥ -3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 </a:t>
            </a:r>
            <a:endParaRPr lang="gl-ES" sz="1600" dirty="0">
              <a:solidFill>
                <a:srgbClr val="000099"/>
              </a:solidFill>
              <a:latin typeface="Cambria" pitchFamily="18" charset="0"/>
            </a:endParaRPr>
          </a:p>
        </p:txBody>
      </p:sp>
      <p:pic>
        <p:nvPicPr>
          <p:cNvPr id="29" name="Picture 205" descr="MCj041060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693125">
            <a:off x="912019" y="435769"/>
            <a:ext cx="59690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5194" dir="3806097" algn="ctr" rotWithShape="0">
              <a:srgbClr val="808080">
                <a:alpha val="14000"/>
              </a:srgbClr>
            </a:outerShdw>
          </a:effectLst>
        </p:spPr>
      </p:pic>
      <p:sp>
        <p:nvSpPr>
          <p:cNvPr id="18452" name="29 CuadroTexto"/>
          <p:cNvSpPr txBox="1">
            <a:spLocks noChangeArrowheads="1"/>
          </p:cNvSpPr>
          <p:nvPr/>
        </p:nvSpPr>
        <p:spPr bwMode="auto">
          <a:xfrm>
            <a:off x="0" y="706438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443038"/>
            <a:r>
              <a:rPr lang="es-ES" b="1">
                <a:solidFill>
                  <a:srgbClr val="00B0F0"/>
                </a:solidFill>
                <a:latin typeface="Cambria" pitchFamily="18" charset="0"/>
              </a:rPr>
              <a:t>Ejemplos:</a:t>
            </a:r>
            <a:endParaRPr lang="gl-ES" sz="1600" b="1">
              <a:solidFill>
                <a:srgbClr val="00B0F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7" grpId="0"/>
      <p:bldP spid="18444" grpId="0"/>
      <p:bldP spid="18445" grpId="0"/>
      <p:bldP spid="18446" grpId="0"/>
      <p:bldP spid="18447" grpId="0"/>
      <p:bldP spid="18448" grpId="0"/>
      <p:bldP spid="18449" grpId="0"/>
      <p:bldP spid="18450" grpId="0"/>
      <p:bldP spid="184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9"/>
          <p:cNvSpPr txBox="1">
            <a:spLocks noChangeArrowheads="1"/>
          </p:cNvSpPr>
          <p:nvPr/>
        </p:nvSpPr>
        <p:spPr bwMode="auto">
          <a:xfrm>
            <a:off x="0" y="3573463"/>
            <a:ext cx="3146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346200" algn="l"/>
              </a:tabLst>
            </a:pPr>
            <a:r>
              <a:rPr lang="es-MX">
                <a:solidFill>
                  <a:schemeClr val="folHlink"/>
                </a:solidFill>
                <a:latin typeface="Cambria" pitchFamily="18" charset="0"/>
              </a:rPr>
              <a:t>	</a:t>
            </a:r>
            <a:r>
              <a:rPr lang="es-MX">
                <a:solidFill>
                  <a:srgbClr val="00B0F0"/>
                </a:solidFill>
                <a:latin typeface="Cambria" pitchFamily="18" charset="0"/>
              </a:rPr>
              <a:t>Ejemplos:</a:t>
            </a:r>
            <a:endParaRPr lang="es-ES">
              <a:solidFill>
                <a:srgbClr val="00B0F0"/>
              </a:solidFill>
              <a:latin typeface="Cambria" pitchFamily="18" charset="0"/>
            </a:endParaRPr>
          </a:p>
        </p:txBody>
      </p:sp>
      <p:sp>
        <p:nvSpPr>
          <p:cNvPr id="19459" name="Rectangle 164"/>
          <p:cNvSpPr>
            <a:spLocks noChangeArrowheads="1"/>
          </p:cNvSpPr>
          <p:nvPr/>
        </p:nvSpPr>
        <p:spPr bwMode="auto">
          <a:xfrm>
            <a:off x="0" y="3941763"/>
            <a:ext cx="82438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346200" algn="l"/>
                <a:tab pos="1790700" algn="l"/>
              </a:tabLst>
            </a:pPr>
            <a:r>
              <a:rPr lang="es-MX" sz="1600">
                <a:solidFill>
                  <a:srgbClr val="4B5D59"/>
                </a:solidFill>
                <a:latin typeface="Cambria" pitchFamily="18" charset="0"/>
              </a:rPr>
              <a:t>	(1)	2x - 6 &gt; 0                    Inecuación de primer grado con una incógnita</a:t>
            </a:r>
            <a:endParaRPr lang="es-ES" sz="1600">
              <a:solidFill>
                <a:srgbClr val="4B5D59"/>
              </a:solidFill>
              <a:latin typeface="Cambria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-14288" y="477838"/>
            <a:ext cx="9144001" cy="647700"/>
          </a:xfrm>
          <a:prstGeom prst="rect">
            <a:avLst/>
          </a:prstGeom>
          <a:solidFill>
            <a:srgbClr val="006699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50963" indent="-450850">
              <a:spcBef>
                <a:spcPct val="20000"/>
              </a:spcBef>
            </a:pPr>
            <a:r>
              <a:rPr lang="es-MX" sz="3600" b="1">
                <a:solidFill>
                  <a:srgbClr val="336699"/>
                </a:solidFill>
                <a:latin typeface="Cambria" pitchFamily="18" charset="0"/>
              </a:rPr>
              <a:t>3. Inecuaciones</a:t>
            </a:r>
            <a:endParaRPr lang="es-CL" sz="3600" b="1">
              <a:solidFill>
                <a:srgbClr val="336699"/>
              </a:solidFill>
              <a:latin typeface="Cambria" pitchFamily="18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1241425"/>
            <a:ext cx="8027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350963" algn="just"/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Una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inecuación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 es una desigualdad formada por dos expresiones algebraicas separadas por los signos  &lt;, &gt;, </a:t>
            </a:r>
            <a:r>
              <a:rPr lang="es-CL" dirty="0">
                <a:solidFill>
                  <a:srgbClr val="006699"/>
                </a:solidFill>
                <a:latin typeface="Cambria" pitchFamily="18" charset="0"/>
              </a:rPr>
              <a:t>≤ o ≥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.</a:t>
            </a:r>
          </a:p>
        </p:txBody>
      </p:sp>
      <p:pic>
        <p:nvPicPr>
          <p:cNvPr id="19462" name="Picture 24" descr="Image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37725">
            <a:off x="7707313" y="115888"/>
            <a:ext cx="1081087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-14288" y="1887538"/>
            <a:ext cx="80279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350963" algn="just"/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La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solución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 de una inecuación está formada por los valores que hacen cierta la desigualdad.</a:t>
            </a:r>
          </a:p>
        </p:txBody>
      </p:sp>
      <p:sp>
        <p:nvSpPr>
          <p:cNvPr id="19464" name="Rectangle 5"/>
          <p:cNvSpPr>
            <a:spLocks noChangeArrowheads="1"/>
          </p:cNvSpPr>
          <p:nvPr/>
        </p:nvSpPr>
        <p:spPr bwMode="auto">
          <a:xfrm>
            <a:off x="0" y="2535238"/>
            <a:ext cx="8027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350963" algn="just"/>
            <a:r>
              <a:rPr lang="es-ES" b="1">
                <a:solidFill>
                  <a:srgbClr val="006699"/>
                </a:solidFill>
                <a:latin typeface="Cambria" pitchFamily="18" charset="0"/>
              </a:rPr>
              <a:t>Resolver</a:t>
            </a:r>
            <a:r>
              <a:rPr lang="es-ES">
                <a:solidFill>
                  <a:srgbClr val="006699"/>
                </a:solidFill>
                <a:latin typeface="Cambria" pitchFamily="18" charset="0"/>
              </a:rPr>
              <a:t> una inecuación consiste en calcular todas sus soluciones.</a:t>
            </a:r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2927350" y="4116388"/>
            <a:ext cx="436563" cy="0"/>
          </a:xfrm>
          <a:prstGeom prst="straightConnector1">
            <a:avLst/>
          </a:prstGeom>
          <a:ln w="63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66" name="Rectangle 164"/>
          <p:cNvSpPr>
            <a:spLocks noChangeArrowheads="1"/>
          </p:cNvSpPr>
          <p:nvPr/>
        </p:nvSpPr>
        <p:spPr bwMode="auto">
          <a:xfrm>
            <a:off x="0" y="4446588"/>
            <a:ext cx="82438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346200" algn="l"/>
                <a:tab pos="1790700" algn="l"/>
              </a:tabLst>
            </a:pPr>
            <a:r>
              <a:rPr lang="es-MX" sz="1600">
                <a:solidFill>
                  <a:srgbClr val="4B5D59"/>
                </a:solidFill>
                <a:latin typeface="Cambria" pitchFamily="18" charset="0"/>
              </a:rPr>
              <a:t>	(2)	2x</a:t>
            </a:r>
            <a:r>
              <a:rPr lang="es-MX" sz="1600" baseline="30000">
                <a:solidFill>
                  <a:srgbClr val="4B5D59"/>
                </a:solidFill>
                <a:latin typeface="Cambria" pitchFamily="18" charset="0"/>
              </a:rPr>
              <a:t>2</a:t>
            </a:r>
            <a:r>
              <a:rPr lang="es-MX" sz="1600">
                <a:solidFill>
                  <a:srgbClr val="4B5D59"/>
                </a:solidFill>
                <a:latin typeface="Cambria" pitchFamily="18" charset="0"/>
              </a:rPr>
              <a:t> – 1 &lt; x                  Inecuación de segundo grado con una incógnita</a:t>
            </a:r>
            <a:endParaRPr lang="es-ES" sz="1600">
              <a:solidFill>
                <a:srgbClr val="4B5D59"/>
              </a:solidFill>
              <a:latin typeface="Cambria" pitchFamily="18" charset="0"/>
            </a:endParaRPr>
          </a:p>
        </p:txBody>
      </p:sp>
      <p:cxnSp>
        <p:nvCxnSpPr>
          <p:cNvPr id="37" name="36 Conector recto de flecha"/>
          <p:cNvCxnSpPr/>
          <p:nvPr/>
        </p:nvCxnSpPr>
        <p:spPr>
          <a:xfrm>
            <a:off x="2928938" y="4621213"/>
            <a:ext cx="434975" cy="0"/>
          </a:xfrm>
          <a:prstGeom prst="straightConnector1">
            <a:avLst/>
          </a:prstGeom>
          <a:ln w="63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68" name="Rectangle 164"/>
          <p:cNvSpPr>
            <a:spLocks noChangeArrowheads="1"/>
          </p:cNvSpPr>
          <p:nvPr/>
        </p:nvSpPr>
        <p:spPr bwMode="auto">
          <a:xfrm>
            <a:off x="0" y="4935538"/>
            <a:ext cx="824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346200" algn="l"/>
                <a:tab pos="1790700" algn="l"/>
              </a:tabLst>
            </a:pPr>
            <a:r>
              <a:rPr lang="es-MX" sz="1600" dirty="0">
                <a:solidFill>
                  <a:srgbClr val="4B5D59"/>
                </a:solidFill>
                <a:latin typeface="Cambria" pitchFamily="18" charset="0"/>
              </a:rPr>
              <a:t>	(3)	2x +5 &gt; y+3                Inecuación con dos incógnitas</a:t>
            </a:r>
            <a:endParaRPr lang="es-ES" sz="1600" dirty="0">
              <a:solidFill>
                <a:srgbClr val="4B5D59"/>
              </a:solidFill>
              <a:latin typeface="Cambria" pitchFamily="18" charset="0"/>
            </a:endParaRPr>
          </a:p>
        </p:txBody>
      </p:sp>
      <p:cxnSp>
        <p:nvCxnSpPr>
          <p:cNvPr id="39" name="38 Conector recto de flecha"/>
          <p:cNvCxnSpPr/>
          <p:nvPr/>
        </p:nvCxnSpPr>
        <p:spPr>
          <a:xfrm>
            <a:off x="2928938" y="5126038"/>
            <a:ext cx="436562" cy="0"/>
          </a:xfrm>
          <a:prstGeom prst="straightConnector1">
            <a:avLst/>
          </a:prstGeom>
          <a:ln w="63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70" name="Rectangle 164"/>
          <p:cNvSpPr>
            <a:spLocks noChangeArrowheads="1"/>
          </p:cNvSpPr>
          <p:nvPr/>
        </p:nvSpPr>
        <p:spPr bwMode="auto">
          <a:xfrm>
            <a:off x="0" y="5424488"/>
            <a:ext cx="8243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346200" algn="l"/>
                <a:tab pos="1790700" algn="l"/>
              </a:tabLst>
            </a:pPr>
            <a:r>
              <a:rPr lang="es-MX" sz="1600" dirty="0">
                <a:solidFill>
                  <a:srgbClr val="4B5D59"/>
                </a:solidFill>
                <a:latin typeface="Cambria" pitchFamily="18" charset="0"/>
              </a:rPr>
              <a:t>	(4)	2x +5 = x+3                No es una </a:t>
            </a:r>
            <a:r>
              <a:rPr lang="es-MX" sz="1600" dirty="0" smtClean="0">
                <a:solidFill>
                  <a:srgbClr val="4B5D59"/>
                </a:solidFill>
                <a:latin typeface="Cambria" pitchFamily="18" charset="0"/>
              </a:rPr>
              <a:t>inecuación, ya que es una igualdad</a:t>
            </a:r>
            <a:endParaRPr lang="es-ES" sz="1600" dirty="0">
              <a:solidFill>
                <a:srgbClr val="4B5D59"/>
              </a:solidFill>
              <a:latin typeface="Cambria" pitchFamily="18" charset="0"/>
            </a:endParaRPr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2928938" y="5589588"/>
            <a:ext cx="436562" cy="0"/>
          </a:xfrm>
          <a:prstGeom prst="straightConnector1">
            <a:avLst/>
          </a:prstGeom>
          <a:ln w="63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72" name="Rectangle 5"/>
          <p:cNvSpPr>
            <a:spLocks noChangeArrowheads="1"/>
          </p:cNvSpPr>
          <p:nvPr/>
        </p:nvSpPr>
        <p:spPr bwMode="auto">
          <a:xfrm>
            <a:off x="0" y="2903538"/>
            <a:ext cx="80279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350963" algn="just"/>
            <a:r>
              <a:rPr lang="es-ES">
                <a:solidFill>
                  <a:srgbClr val="006699"/>
                </a:solidFill>
                <a:latin typeface="Cambria" pitchFamily="18" charset="0"/>
              </a:rPr>
              <a:t>Dos </a:t>
            </a:r>
            <a:r>
              <a:rPr lang="es-ES" b="1">
                <a:solidFill>
                  <a:srgbClr val="006699"/>
                </a:solidFill>
                <a:latin typeface="Cambria" pitchFamily="18" charset="0"/>
              </a:rPr>
              <a:t>inecuaciones</a:t>
            </a:r>
            <a:r>
              <a:rPr lang="es-ES">
                <a:solidFill>
                  <a:srgbClr val="006699"/>
                </a:solidFill>
                <a:latin typeface="Cambria" pitchFamily="18" charset="0"/>
              </a:rPr>
              <a:t> son </a:t>
            </a:r>
            <a:r>
              <a:rPr lang="es-ES" b="1">
                <a:solidFill>
                  <a:srgbClr val="006699"/>
                </a:solidFill>
                <a:latin typeface="Cambria" pitchFamily="18" charset="0"/>
              </a:rPr>
              <a:t>equivalentes</a:t>
            </a:r>
            <a:r>
              <a:rPr lang="es-ES">
                <a:solidFill>
                  <a:srgbClr val="006699"/>
                </a:solidFill>
                <a:latin typeface="Cambria" pitchFamily="18" charset="0"/>
              </a:rPr>
              <a:t> cuando las dos tienen las mismas soluciones.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7412" grpId="0" animBg="1"/>
      <p:bldP spid="19461" grpId="0"/>
      <p:bldP spid="19463" grpId="0"/>
      <p:bldP spid="19464" grpId="0"/>
      <p:bldP spid="19466" grpId="0"/>
      <p:bldP spid="19468" grpId="0"/>
      <p:bldP spid="19470" grpId="0"/>
      <p:bldP spid="19472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4_Diseño predeterminado">
  <a:themeElements>
    <a:clrScheme name="4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8311</TotalTime>
  <Words>1352</Words>
  <Application>Microsoft Office PowerPoint</Application>
  <PresentationFormat>Presentación en pantalla (4:3)</PresentationFormat>
  <Paragraphs>197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4_Diseño predeterminado</vt:lpstr>
      <vt:lpstr>Concurrencia</vt:lpstr>
      <vt:lpstr>Ecuación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Grupo Educacional Cepech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matematica</dc:creator>
  <cp:lastModifiedBy>cssa</cp:lastModifiedBy>
  <cp:revision>1318</cp:revision>
  <dcterms:created xsi:type="dcterms:W3CDTF">2007-12-28T16:05:23Z</dcterms:created>
  <dcterms:modified xsi:type="dcterms:W3CDTF">2020-04-02T20:36:00Z</dcterms:modified>
</cp:coreProperties>
</file>