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11"/>
          </p:nvPr>
        </p:nvSpPr>
        <p:spPr/>
        <p:txBody>
          <a:bodyPr/>
          <a:lstStyle/>
          <a:p>
            <a:endParaRPr lang="es-CL" dirty="0"/>
          </a:p>
        </p:txBody>
      </p:sp>
      <p:sp>
        <p:nvSpPr>
          <p:cNvPr id="6" name="Marcador de número de diapositiva 5"/>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270054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11"/>
          </p:nvPr>
        </p:nvSpPr>
        <p:spPr/>
        <p:txBody>
          <a:bodyPr/>
          <a:lstStyle/>
          <a:p>
            <a:endParaRPr lang="es-CL" dirty="0"/>
          </a:p>
        </p:txBody>
      </p:sp>
      <p:sp>
        <p:nvSpPr>
          <p:cNvPr id="6" name="Marcador de número de diapositiva 5"/>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30385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11"/>
          </p:nvPr>
        </p:nvSpPr>
        <p:spPr/>
        <p:txBody>
          <a:bodyPr/>
          <a:lstStyle/>
          <a:p>
            <a:endParaRPr lang="es-CL" dirty="0"/>
          </a:p>
        </p:txBody>
      </p:sp>
      <p:sp>
        <p:nvSpPr>
          <p:cNvPr id="6" name="Marcador de número de diapositiva 5"/>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280971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11"/>
          </p:nvPr>
        </p:nvSpPr>
        <p:spPr/>
        <p:txBody>
          <a:bodyPr/>
          <a:lstStyle/>
          <a:p>
            <a:endParaRPr lang="es-CL" dirty="0"/>
          </a:p>
        </p:txBody>
      </p:sp>
      <p:sp>
        <p:nvSpPr>
          <p:cNvPr id="6" name="Marcador de número de diapositiva 5"/>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413559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11"/>
          </p:nvPr>
        </p:nvSpPr>
        <p:spPr/>
        <p:txBody>
          <a:bodyPr/>
          <a:lstStyle/>
          <a:p>
            <a:endParaRPr lang="es-CL" dirty="0"/>
          </a:p>
        </p:txBody>
      </p:sp>
      <p:sp>
        <p:nvSpPr>
          <p:cNvPr id="6" name="Marcador de número de diapositiva 5"/>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72977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6" name="Marcador de pie de página 5"/>
          <p:cNvSpPr>
            <a:spLocks noGrp="1"/>
          </p:cNvSpPr>
          <p:nvPr>
            <p:ph type="ftr" sz="quarter" idx="11"/>
          </p:nvPr>
        </p:nvSpPr>
        <p:spPr/>
        <p:txBody>
          <a:bodyPr/>
          <a:lstStyle/>
          <a:p>
            <a:endParaRPr lang="es-CL" dirty="0"/>
          </a:p>
        </p:txBody>
      </p:sp>
      <p:sp>
        <p:nvSpPr>
          <p:cNvPr id="7" name="Marcador de número de diapositiva 6"/>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256619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8" name="Marcador de pie de página 7"/>
          <p:cNvSpPr>
            <a:spLocks noGrp="1"/>
          </p:cNvSpPr>
          <p:nvPr>
            <p:ph type="ftr" sz="quarter" idx="11"/>
          </p:nvPr>
        </p:nvSpPr>
        <p:spPr/>
        <p:txBody>
          <a:bodyPr/>
          <a:lstStyle/>
          <a:p>
            <a:endParaRPr lang="es-CL" dirty="0"/>
          </a:p>
        </p:txBody>
      </p:sp>
      <p:sp>
        <p:nvSpPr>
          <p:cNvPr id="9" name="Marcador de número de diapositiva 8"/>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14480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4" name="Marcador de pie de página 3"/>
          <p:cNvSpPr>
            <a:spLocks noGrp="1"/>
          </p:cNvSpPr>
          <p:nvPr>
            <p:ph type="ftr" sz="quarter" idx="11"/>
          </p:nvPr>
        </p:nvSpPr>
        <p:spPr/>
        <p:txBody>
          <a:bodyPr/>
          <a:lstStyle/>
          <a:p>
            <a:endParaRPr lang="es-CL" dirty="0"/>
          </a:p>
        </p:txBody>
      </p:sp>
      <p:sp>
        <p:nvSpPr>
          <p:cNvPr id="5" name="Marcador de número de diapositiva 4"/>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4022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3" name="Marcador de pie de página 2"/>
          <p:cNvSpPr>
            <a:spLocks noGrp="1"/>
          </p:cNvSpPr>
          <p:nvPr>
            <p:ph type="ftr" sz="quarter" idx="11"/>
          </p:nvPr>
        </p:nvSpPr>
        <p:spPr/>
        <p:txBody>
          <a:bodyPr/>
          <a:lstStyle/>
          <a:p>
            <a:endParaRPr lang="es-CL" dirty="0"/>
          </a:p>
        </p:txBody>
      </p:sp>
      <p:sp>
        <p:nvSpPr>
          <p:cNvPr id="4" name="Marcador de número de diapositiva 3"/>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320276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6" name="Marcador de pie de página 5"/>
          <p:cNvSpPr>
            <a:spLocks noGrp="1"/>
          </p:cNvSpPr>
          <p:nvPr>
            <p:ph type="ftr" sz="quarter" idx="11"/>
          </p:nvPr>
        </p:nvSpPr>
        <p:spPr/>
        <p:txBody>
          <a:bodyPr/>
          <a:lstStyle/>
          <a:p>
            <a:endParaRPr lang="es-CL" dirty="0"/>
          </a:p>
        </p:txBody>
      </p:sp>
      <p:sp>
        <p:nvSpPr>
          <p:cNvPr id="7" name="Marcador de número de diapositiva 6"/>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228062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B52A341-8D5E-45B7-9372-ACB485C6E221}" type="datetimeFigureOut">
              <a:rPr lang="es-CL" smtClean="0"/>
              <a:t>24-03-2020</a:t>
            </a:fld>
            <a:endParaRPr lang="es-CL" dirty="0"/>
          </a:p>
        </p:txBody>
      </p:sp>
      <p:sp>
        <p:nvSpPr>
          <p:cNvPr id="6" name="Marcador de pie de página 5"/>
          <p:cNvSpPr>
            <a:spLocks noGrp="1"/>
          </p:cNvSpPr>
          <p:nvPr>
            <p:ph type="ftr" sz="quarter" idx="11"/>
          </p:nvPr>
        </p:nvSpPr>
        <p:spPr/>
        <p:txBody>
          <a:bodyPr/>
          <a:lstStyle/>
          <a:p>
            <a:endParaRPr lang="es-CL" dirty="0"/>
          </a:p>
        </p:txBody>
      </p:sp>
      <p:sp>
        <p:nvSpPr>
          <p:cNvPr id="7" name="Marcador de número de diapositiva 6"/>
          <p:cNvSpPr>
            <a:spLocks noGrp="1"/>
          </p:cNvSpPr>
          <p:nvPr>
            <p:ph type="sldNum" sz="quarter" idx="12"/>
          </p:nvPr>
        </p:nvSpPr>
        <p:spPr/>
        <p:txBody>
          <a:bodyPr/>
          <a:lstStyle/>
          <a:p>
            <a:fld id="{2196A55A-44FB-4515-B6C7-A3F072E6C648}" type="slidenum">
              <a:rPr lang="es-CL" smtClean="0"/>
              <a:t>‹Nº›</a:t>
            </a:fld>
            <a:endParaRPr lang="es-CL" dirty="0"/>
          </a:p>
        </p:txBody>
      </p:sp>
    </p:spTree>
    <p:extLst>
      <p:ext uri="{BB962C8B-B14F-4D97-AF65-F5344CB8AC3E}">
        <p14:creationId xmlns:p14="http://schemas.microsoft.com/office/powerpoint/2010/main" val="383149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2A341-8D5E-45B7-9372-ACB485C6E221}" type="datetimeFigureOut">
              <a:rPr lang="es-CL" smtClean="0"/>
              <a:t>24-03-2020</a:t>
            </a:fld>
            <a:endParaRPr lang="es-CL"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6A55A-44FB-4515-B6C7-A3F072E6C648}" type="slidenum">
              <a:rPr lang="es-CL" smtClean="0"/>
              <a:t>‹Nº›</a:t>
            </a:fld>
            <a:endParaRPr lang="es-CL" dirty="0"/>
          </a:p>
        </p:txBody>
      </p:sp>
    </p:spTree>
    <p:extLst>
      <p:ext uri="{BB962C8B-B14F-4D97-AF65-F5344CB8AC3E}">
        <p14:creationId xmlns:p14="http://schemas.microsoft.com/office/powerpoint/2010/main" val="282596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ariposas.lavida.esbella@gmai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81355"/>
            <a:ext cx="9144000" cy="1026940"/>
          </a:xfrm>
        </p:spPr>
        <p:txBody>
          <a:bodyPr>
            <a:normAutofit/>
          </a:bodyPr>
          <a:lstStyle/>
          <a:p>
            <a:r>
              <a:rPr lang="es-CL" dirty="0" smtClean="0"/>
              <a:t>Múltiplos y Factores</a:t>
            </a:r>
            <a:endParaRPr lang="es-CL" dirty="0"/>
          </a:p>
        </p:txBody>
      </p:sp>
      <p:sp>
        <p:nvSpPr>
          <p:cNvPr id="3" name="Subtítulo 2"/>
          <p:cNvSpPr>
            <a:spLocks noGrp="1"/>
          </p:cNvSpPr>
          <p:nvPr>
            <p:ph type="subTitle" idx="1"/>
          </p:nvPr>
        </p:nvSpPr>
        <p:spPr>
          <a:xfrm>
            <a:off x="773723" y="1308295"/>
            <a:ext cx="10832123" cy="4740813"/>
          </a:xfrm>
        </p:spPr>
        <p:txBody>
          <a:bodyPr>
            <a:normAutofit/>
          </a:bodyPr>
          <a:lstStyle/>
          <a:p>
            <a:pPr algn="l"/>
            <a:r>
              <a:rPr lang="es-CL" b="1" u="sng" dirty="0" smtClean="0">
                <a:effectLst>
                  <a:outerShdw blurRad="38100" dist="38100" dir="2700000" algn="tl">
                    <a:srgbClr val="000000">
                      <a:alpha val="43137"/>
                    </a:srgbClr>
                  </a:outerShdw>
                </a:effectLst>
              </a:rPr>
              <a:t>Los múltiplos: </a:t>
            </a:r>
            <a:r>
              <a:rPr lang="es-CL" dirty="0" smtClean="0"/>
              <a:t>corresponde al producto que se tiene al multiplicar un número por los números naturales. (en palabras sencillas es como realizar la tabla del número, siendo los resultados los múltiplos), los múltiplos son infinitos.</a:t>
            </a:r>
          </a:p>
          <a:p>
            <a:pPr algn="l"/>
            <a:r>
              <a:rPr lang="es-CL" dirty="0" smtClean="0"/>
              <a:t>Ejemplo:  m (3): 3, 6, 9, 12, 15,18, 21, 24…</a:t>
            </a:r>
          </a:p>
          <a:p>
            <a:pPr algn="l"/>
            <a:r>
              <a:rPr lang="es-CL" dirty="0"/>
              <a:t> </a:t>
            </a:r>
            <a:r>
              <a:rPr lang="es-CL" dirty="0" smtClean="0"/>
              <a:t>                  m(9): 9, 18,27</a:t>
            </a:r>
          </a:p>
          <a:p>
            <a:pPr algn="l"/>
            <a:r>
              <a:rPr lang="es-CL" dirty="0" smtClean="0"/>
              <a:t>Los factores: son pares de números  cuyo producto (multiplicación de ellos), es igual a dicho número. (en sencillo busco dos números que multiplicados entre sí, me den como resultado el número que me piden)</a:t>
            </a:r>
          </a:p>
          <a:p>
            <a:pPr algn="l"/>
            <a:r>
              <a:rPr lang="es-CL" dirty="0"/>
              <a:t> </a:t>
            </a:r>
            <a:r>
              <a:rPr lang="es-CL" dirty="0" smtClean="0"/>
              <a:t>ejemplo: f (15)= 1 x15;   3x5 (busqué todos los pares (2 números) , que multiplicados resultaran 15</a:t>
            </a:r>
          </a:p>
          <a:p>
            <a:pPr algn="l"/>
            <a:r>
              <a:rPr lang="es-CL" dirty="0"/>
              <a:t> </a:t>
            </a:r>
            <a:r>
              <a:rPr lang="es-CL" dirty="0" smtClean="0"/>
              <a:t>               f (30) = 1 x 30; 2 x 15; 3 x 10; 5 x 6 ,entonces podemos decir que el treinta tiene 8 factores y 4 pares de factores.</a:t>
            </a:r>
          </a:p>
        </p:txBody>
      </p:sp>
    </p:spTree>
    <p:extLst>
      <p:ext uri="{BB962C8B-B14F-4D97-AF65-F5344CB8AC3E}">
        <p14:creationId xmlns:p14="http://schemas.microsoft.com/office/powerpoint/2010/main" val="1415895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09489"/>
            <a:ext cx="10515600" cy="5867474"/>
          </a:xfrm>
        </p:spPr>
        <p:txBody>
          <a:bodyPr/>
          <a:lstStyle/>
          <a:p>
            <a:pPr marL="0" indent="0">
              <a:buNone/>
            </a:pPr>
            <a:r>
              <a:rPr lang="es-CL" dirty="0" smtClean="0"/>
              <a:t>3. Escribe:</a:t>
            </a:r>
          </a:p>
          <a:p>
            <a:pPr marL="514350" indent="-514350">
              <a:buAutoNum type="alphaLcPeriod"/>
            </a:pPr>
            <a:r>
              <a:rPr lang="es-CL" dirty="0" smtClean="0"/>
              <a:t>Los múltiplos comunes de 3 y 5 menores que 45 / r= 15 y 30</a:t>
            </a:r>
          </a:p>
          <a:p>
            <a:pPr marL="514350" indent="-514350">
              <a:buAutoNum type="alphaLcPeriod"/>
            </a:pPr>
            <a:r>
              <a:rPr lang="es-CL" dirty="0" smtClean="0"/>
              <a:t>Los múltiplos comunes de 2, 3 y 4 menores que 30/ r= 12 y 24</a:t>
            </a:r>
          </a:p>
          <a:p>
            <a:pPr marL="514350" indent="-514350">
              <a:buAutoNum type="alphaLcPeriod"/>
            </a:pPr>
            <a:r>
              <a:rPr lang="es-CL" dirty="0" smtClean="0"/>
              <a:t>Los múltiplos comunes de 8, 12 y 24 menores que 50/ r= 24 y 48</a:t>
            </a:r>
          </a:p>
          <a:p>
            <a:pPr marL="0" indent="0">
              <a:buNone/>
            </a:pPr>
            <a:r>
              <a:rPr lang="es-CL" dirty="0" smtClean="0"/>
              <a:t>4. Determina todos los factores de los siguientes números</a:t>
            </a:r>
          </a:p>
          <a:p>
            <a:pPr marL="514350" indent="-514350">
              <a:buAutoNum type="alphaLcPeriod"/>
            </a:pPr>
            <a:r>
              <a:rPr lang="es-CL" dirty="0" smtClean="0"/>
              <a:t>F(12)=1x2, 2x6, 3x4</a:t>
            </a:r>
          </a:p>
          <a:p>
            <a:pPr marL="514350" indent="-514350">
              <a:buAutoNum type="alphaLcPeriod"/>
            </a:pPr>
            <a:r>
              <a:rPr lang="es-CL" dirty="0" smtClean="0"/>
              <a:t>F (15)=1x15; 3 x 5</a:t>
            </a:r>
          </a:p>
          <a:p>
            <a:pPr marL="514350" indent="-514350">
              <a:buAutoNum type="alphaLcPeriod"/>
            </a:pPr>
            <a:r>
              <a:rPr lang="es-CL" dirty="0" smtClean="0"/>
              <a:t>F (27)=1x27, 3x9</a:t>
            </a:r>
          </a:p>
          <a:p>
            <a:pPr marL="514350" indent="-514350">
              <a:buAutoNum type="alphaLcPeriod"/>
            </a:pPr>
            <a:r>
              <a:rPr lang="es-CL" dirty="0" smtClean="0"/>
              <a:t>F (18)=1x18; 2x9; 3x6</a:t>
            </a:r>
          </a:p>
          <a:p>
            <a:pPr marL="514350" indent="-514350">
              <a:buAutoNum type="alphaLcPeriod"/>
            </a:pPr>
            <a:r>
              <a:rPr lang="es-CL" dirty="0" smtClean="0"/>
              <a:t>F (36)=1x36; 2x18; 3x12; 4x9; 6x6</a:t>
            </a:r>
          </a:p>
          <a:p>
            <a:pPr marL="514350" indent="-514350">
              <a:buAutoNum type="alphaLcPeriod"/>
            </a:pPr>
            <a:r>
              <a:rPr lang="es-CL" dirty="0" smtClean="0"/>
              <a:t>F (25)=1x25; 5x5</a:t>
            </a:r>
            <a:endParaRPr lang="es-CL" dirty="0"/>
          </a:p>
        </p:txBody>
      </p:sp>
    </p:spTree>
    <p:extLst>
      <p:ext uri="{BB962C8B-B14F-4D97-AF65-F5344CB8AC3E}">
        <p14:creationId xmlns:p14="http://schemas.microsoft.com/office/powerpoint/2010/main" val="5206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04020"/>
          </a:xfrm>
        </p:spPr>
        <p:txBody>
          <a:bodyPr/>
          <a:lstStyle/>
          <a:p>
            <a:r>
              <a:rPr lang="es-CL" dirty="0" smtClean="0"/>
              <a:t>Actividad 2</a:t>
            </a:r>
            <a:endParaRPr lang="es-CL" dirty="0"/>
          </a:p>
        </p:txBody>
      </p:sp>
      <p:sp>
        <p:nvSpPr>
          <p:cNvPr id="3" name="Marcador de contenido 2"/>
          <p:cNvSpPr>
            <a:spLocks noGrp="1"/>
          </p:cNvSpPr>
          <p:nvPr>
            <p:ph idx="1"/>
          </p:nvPr>
        </p:nvSpPr>
        <p:spPr>
          <a:xfrm>
            <a:off x="838200" y="1195754"/>
            <a:ext cx="10515600" cy="4981209"/>
          </a:xfrm>
        </p:spPr>
        <p:txBody>
          <a:bodyPr>
            <a:normAutofit fontScale="70000" lnSpcReduction="20000"/>
          </a:bodyPr>
          <a:lstStyle/>
          <a:p>
            <a:pPr marL="514350" indent="-514350">
              <a:buAutoNum type="arabicPeriod"/>
            </a:pPr>
            <a:r>
              <a:rPr lang="es-CL" dirty="0" smtClean="0"/>
              <a:t>Determina los divisores que faltan.</a:t>
            </a:r>
          </a:p>
          <a:p>
            <a:pPr marL="514350" indent="-514350">
              <a:buAutoNum type="alphaLcPeriod"/>
            </a:pPr>
            <a:r>
              <a:rPr lang="es-CL" dirty="0" smtClean="0"/>
              <a:t>D (100) = 1, 2, __4__, 5, __10_, _20__, _25__, 50, _100___</a:t>
            </a:r>
          </a:p>
          <a:p>
            <a:pPr marL="514350" indent="-514350">
              <a:buAutoNum type="alphaLcPeriod"/>
            </a:pPr>
            <a:r>
              <a:rPr lang="es-CL" dirty="0" smtClean="0"/>
              <a:t>D (60)= 1, 2, _3__, 4, 5, __6_, 10, 12, _15__, 20, _30___, 60</a:t>
            </a:r>
          </a:p>
          <a:p>
            <a:pPr marL="0" indent="0">
              <a:buNone/>
            </a:pPr>
            <a:r>
              <a:rPr lang="es-CL" dirty="0" smtClean="0"/>
              <a:t>2. Calcula los divisores de cada uno de los siguientes números y luego responde: 4, 7, 8, 6, 9, 5, 22, 11, 101, 96, 34</a:t>
            </a:r>
          </a:p>
          <a:p>
            <a:pPr marL="514350" indent="-514350">
              <a:buAutoNum type="alphaLcPeriod"/>
            </a:pPr>
            <a:r>
              <a:rPr lang="es-CL" dirty="0" smtClean="0"/>
              <a:t>¿Cuáles de los números anteriores son primos? ¿por qué?</a:t>
            </a:r>
          </a:p>
          <a:p>
            <a:pPr marL="0" indent="0">
              <a:buNone/>
            </a:pPr>
            <a:r>
              <a:rPr lang="es-CL" dirty="0" smtClean="0"/>
              <a:t>R= 7, 5, 11, 101, ya que tiene sólo dos divisores el 1ý sí mismo.</a:t>
            </a:r>
          </a:p>
          <a:p>
            <a:pPr marL="514350" indent="-514350">
              <a:buAutoNum type="alphaLcPeriod"/>
            </a:pPr>
            <a:r>
              <a:rPr lang="es-CL" dirty="0" smtClean="0"/>
              <a:t>¿Cuáles son números compuestos? ¿por qué?</a:t>
            </a:r>
          </a:p>
          <a:p>
            <a:pPr marL="0" indent="0">
              <a:buNone/>
            </a:pPr>
            <a:r>
              <a:rPr lang="es-CL" dirty="0" smtClean="0"/>
              <a:t>R: 4, 8, 6, 9, 22, 96, 34 ya que tienen más de dos divisores.</a:t>
            </a:r>
          </a:p>
          <a:p>
            <a:pPr marL="0" indent="0">
              <a:buNone/>
            </a:pPr>
            <a:r>
              <a:rPr lang="es-CL" dirty="0" smtClean="0"/>
              <a:t>3. escribe:</a:t>
            </a:r>
          </a:p>
          <a:p>
            <a:pPr marL="514350" indent="-514350">
              <a:buAutoNum type="alphaLcPeriod"/>
            </a:pPr>
            <a:r>
              <a:rPr lang="es-CL" dirty="0" smtClean="0"/>
              <a:t>Los divisores comunes de 4, 6, 8, 14, menores de 10</a:t>
            </a:r>
          </a:p>
          <a:p>
            <a:pPr marL="0" indent="0">
              <a:buNone/>
            </a:pPr>
            <a:r>
              <a:rPr lang="es-CL" dirty="0" smtClean="0"/>
              <a:t>R: 1 y 2</a:t>
            </a:r>
          </a:p>
          <a:p>
            <a:pPr marL="514350" indent="-514350">
              <a:buAutoNum type="alphaLcPeriod"/>
            </a:pPr>
            <a:r>
              <a:rPr lang="es-CL" dirty="0" smtClean="0"/>
              <a:t>Los divisores comunes  de 7, 11, 19, 23, menores que 23 ¿Cuántos divisores comunes encontraste? ¿Qué características  tienen los numeros anteriores ?</a:t>
            </a:r>
          </a:p>
          <a:p>
            <a:pPr marL="0" indent="0">
              <a:buNone/>
            </a:pPr>
            <a:r>
              <a:rPr lang="es-CL" dirty="0" smtClean="0"/>
              <a:t>R: tienen en común sólo un divisor, que es el 1, son todos números primos.</a:t>
            </a:r>
          </a:p>
          <a:p>
            <a:pPr marL="514350" indent="-514350">
              <a:buAutoNum type="alphaLcPeriod"/>
            </a:pPr>
            <a:endParaRPr lang="es-CL" dirty="0" smtClean="0"/>
          </a:p>
          <a:p>
            <a:pPr marL="0" indent="0">
              <a:buNone/>
            </a:pPr>
            <a:endParaRPr lang="es-CL" dirty="0"/>
          </a:p>
        </p:txBody>
      </p:sp>
    </p:spTree>
    <p:extLst>
      <p:ext uri="{BB962C8B-B14F-4D97-AF65-F5344CB8AC3E}">
        <p14:creationId xmlns:p14="http://schemas.microsoft.com/office/powerpoint/2010/main" val="2770085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06437"/>
            <a:ext cx="10515600" cy="5670526"/>
          </a:xfrm>
        </p:spPr>
        <p:txBody>
          <a:bodyPr>
            <a:normAutofit lnSpcReduction="10000"/>
          </a:bodyPr>
          <a:lstStyle/>
          <a:p>
            <a:pPr marL="0" indent="0">
              <a:buNone/>
            </a:pPr>
            <a:r>
              <a:rPr lang="es-CL" dirty="0" smtClean="0"/>
              <a:t>Enviar al correo </a:t>
            </a:r>
            <a:r>
              <a:rPr lang="es-CL" dirty="0" smtClean="0">
                <a:hlinkClick r:id="rId2"/>
              </a:rPr>
              <a:t>mariposas.lavida.esbella@gmail.com</a:t>
            </a:r>
            <a:r>
              <a:rPr lang="es-CL" dirty="0" smtClean="0"/>
              <a:t>  lo siguiente:</a:t>
            </a:r>
          </a:p>
          <a:p>
            <a:pPr marL="0" indent="0">
              <a:buNone/>
            </a:pPr>
            <a:r>
              <a:rPr lang="es-CL" dirty="0" smtClean="0"/>
              <a:t>No olvidar apuntar su nombre y su curso.</a:t>
            </a:r>
          </a:p>
          <a:p>
            <a:pPr marL="0" indent="0">
              <a:buNone/>
            </a:pPr>
            <a:r>
              <a:rPr lang="es-CL" dirty="0" smtClean="0"/>
              <a:t>La evaluación será resolver las páginas y las actividades que les mencionaré a continuación, en su cuaderno de ejercicio (texto)</a:t>
            </a:r>
          </a:p>
          <a:p>
            <a:pPr marL="0" indent="0">
              <a:buNone/>
            </a:pPr>
            <a:r>
              <a:rPr lang="es-CL" dirty="0" smtClean="0"/>
              <a:t>Sexto A que no posee el texto lo envió de manera digital o ustedes mismos pueden descargarlo colocando texto del estudiante 2020.Una vez descargado pueden hacer su desarrollo en su cuaderno , tomar fotos nítidas y enviar al correo, todo con desarrollo.</a:t>
            </a:r>
          </a:p>
          <a:p>
            <a:pPr marL="0" indent="0">
              <a:buNone/>
            </a:pPr>
            <a:r>
              <a:rPr lang="es-CL" dirty="0" smtClean="0"/>
              <a:t>Sexto b, todos poseen su texto por ende pueden resolver ahí mismo o en un cuaderno, deben estar con su desarrollo y adjuntar fotos nítidas y enviarlas al correo</a:t>
            </a:r>
          </a:p>
          <a:p>
            <a:pPr marL="0" indent="0">
              <a:buNone/>
            </a:pPr>
            <a:r>
              <a:rPr lang="es-CL" dirty="0" smtClean="0"/>
              <a:t>Páginas a realizar en cuaderno de ejercicio:10,11,13,14 (toda la página)</a:t>
            </a:r>
          </a:p>
          <a:p>
            <a:pPr marL="0" indent="0">
              <a:buNone/>
            </a:pPr>
            <a:r>
              <a:rPr lang="es-CL" dirty="0" smtClean="0"/>
              <a:t>Enviar al correo en la siguiente fecha 31/03 (para ambos cursos)</a:t>
            </a:r>
          </a:p>
          <a:p>
            <a:pPr marL="0" indent="0">
              <a:buNone/>
            </a:pPr>
            <a:endParaRPr lang="es-CL" dirty="0" smtClean="0"/>
          </a:p>
          <a:p>
            <a:pPr marL="0" indent="0">
              <a:buNone/>
            </a:pPr>
            <a:endParaRPr lang="es-CL" dirty="0"/>
          </a:p>
        </p:txBody>
      </p:sp>
    </p:spTree>
    <p:extLst>
      <p:ext uri="{BB962C8B-B14F-4D97-AF65-F5344CB8AC3E}">
        <p14:creationId xmlns:p14="http://schemas.microsoft.com/office/powerpoint/2010/main" val="1266911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93895"/>
            <a:ext cx="10515600" cy="5783068"/>
          </a:xfrm>
        </p:spPr>
        <p:txBody>
          <a:bodyPr/>
          <a:lstStyle/>
          <a:p>
            <a:r>
              <a:rPr lang="es-CL" dirty="0" smtClean="0"/>
              <a:t>Me despido de ustedes, esperando que toda su familia se encuentre muy bien. Cuídense mucho. Cualquier duda me la pueden hacer mediante su profesora jefe.</a:t>
            </a:r>
          </a:p>
          <a:p>
            <a:r>
              <a:rPr lang="es-CL" dirty="0" smtClean="0"/>
              <a:t>Próximamente mandare otro power Paint y mas guías de trabajo.</a:t>
            </a:r>
          </a:p>
          <a:p>
            <a:r>
              <a:rPr lang="es-CL" dirty="0" smtClean="0"/>
              <a:t>No avancen mas en cuaderno de ejercicio porque lo iremos trabajando a medida que vamos avanzando.</a:t>
            </a:r>
          </a:p>
          <a:p>
            <a:r>
              <a:rPr lang="es-CL" dirty="0" smtClean="0"/>
              <a:t>Todos los comienzo de semana les enviare trabajo y materia para su desarrollo.</a:t>
            </a:r>
          </a:p>
          <a:p>
            <a:pPr marL="0" indent="0">
              <a:buNone/>
            </a:pPr>
            <a:r>
              <a:rPr lang="es-CL" dirty="0" smtClean="0"/>
              <a:t>Chao niños y apoderados, esperando que les pueda ser útil la información confeccionada.</a:t>
            </a:r>
          </a:p>
          <a:p>
            <a:pPr marL="0" indent="0">
              <a:buNone/>
            </a:pPr>
            <a:endParaRPr lang="es-CL" dirty="0" smtClean="0"/>
          </a:p>
        </p:txBody>
      </p:sp>
    </p:spTree>
    <p:extLst>
      <p:ext uri="{BB962C8B-B14F-4D97-AF65-F5344CB8AC3E}">
        <p14:creationId xmlns:p14="http://schemas.microsoft.com/office/powerpoint/2010/main" val="2181021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u="sng" dirty="0" smtClean="0">
                <a:effectLst>
                  <a:outerShdw blurRad="38100" dist="38100" dir="2700000" algn="tl">
                    <a:srgbClr val="000000">
                      <a:alpha val="43137"/>
                    </a:srgbClr>
                  </a:outerShdw>
                </a:effectLst>
              </a:rPr>
              <a:t>Divisores </a:t>
            </a:r>
            <a:endParaRPr lang="es-CL" b="1" u="sng"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CL" dirty="0" smtClean="0"/>
              <a:t>Los divisores de un número natural, son aquellos números naturales que lo dividen de manera exacta. (en palabras sencillas es el número que divide de manera exacta  a otro, es decir, que en el resto no sobre nada) siempre todo número tiene como divisor el 1 y sí mismo. </a:t>
            </a:r>
          </a:p>
          <a:p>
            <a:r>
              <a:rPr lang="es-CL" dirty="0" smtClean="0"/>
              <a:t>Los divisores no son infinitos.</a:t>
            </a:r>
          </a:p>
          <a:p>
            <a:r>
              <a:rPr lang="es-CL" dirty="0" smtClean="0"/>
              <a:t>Ejemplo: d (6)= 1, 2, 3, 6 ( el 1, 2, 3, y el 6 dividen de manera exacta al 6, por eso son divisores de este número)</a:t>
            </a:r>
          </a:p>
          <a:p>
            <a:r>
              <a:rPr lang="es-CL" dirty="0"/>
              <a:t> </a:t>
            </a:r>
            <a:r>
              <a:rPr lang="es-CL" dirty="0" smtClean="0"/>
              <a:t>d (12)= 1, 2, 3, 4, 6, 12</a:t>
            </a:r>
          </a:p>
          <a:p>
            <a:r>
              <a:rPr lang="es-CL" dirty="0" smtClean="0"/>
              <a:t>D (7)= 1, 2</a:t>
            </a:r>
          </a:p>
        </p:txBody>
      </p:sp>
    </p:spTree>
    <p:extLst>
      <p:ext uri="{BB962C8B-B14F-4D97-AF65-F5344CB8AC3E}">
        <p14:creationId xmlns:p14="http://schemas.microsoft.com/office/powerpoint/2010/main" val="2758765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74358"/>
          </a:xfrm>
        </p:spPr>
        <p:txBody>
          <a:bodyPr/>
          <a:lstStyle/>
          <a:p>
            <a:pPr algn="ctr"/>
            <a:r>
              <a:rPr lang="es-CL" b="1" u="sng" dirty="0" smtClean="0">
                <a:effectLst>
                  <a:outerShdw blurRad="38100" dist="38100" dir="2700000" algn="tl">
                    <a:srgbClr val="000000">
                      <a:alpha val="43137"/>
                    </a:srgbClr>
                  </a:outerShdw>
                </a:effectLst>
              </a:rPr>
              <a:t>Números primos y compuestos.</a:t>
            </a:r>
            <a:endParaRPr lang="es-CL" b="1" u="sng"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139484"/>
            <a:ext cx="10515600" cy="5037479"/>
          </a:xfrm>
        </p:spPr>
        <p:txBody>
          <a:bodyPr>
            <a:normAutofit lnSpcReduction="10000"/>
          </a:bodyPr>
          <a:lstStyle/>
          <a:p>
            <a:r>
              <a:rPr lang="es-CL" b="1" u="sng" dirty="0" smtClean="0">
                <a:effectLst>
                  <a:outerShdw blurRad="38100" dist="38100" dir="2700000" algn="tl">
                    <a:srgbClr val="000000">
                      <a:alpha val="43137"/>
                    </a:srgbClr>
                  </a:outerShdw>
                </a:effectLst>
              </a:rPr>
              <a:t>Número primo</a:t>
            </a:r>
            <a:r>
              <a:rPr lang="es-CL" dirty="0" smtClean="0"/>
              <a:t>: es mayor que 1 y tiene solo dos divisores, que son el 1 y el mismo número.</a:t>
            </a:r>
          </a:p>
          <a:p>
            <a:r>
              <a:rPr lang="es-CL" dirty="0" smtClean="0"/>
              <a:t>Ejemplo: 2, 3, 5, 7, 11, 13, 17, 19…</a:t>
            </a:r>
          </a:p>
          <a:p>
            <a:r>
              <a:rPr lang="es-CL" dirty="0" smtClean="0"/>
              <a:t>Por ejemplo el 2 es número primo porque solo cuenta con dos divisores, que es el 1 y el 2, lo mismo con el 3 es primo porque solo tiene dos divisores que son el 1 y el 3</a:t>
            </a:r>
          </a:p>
          <a:p>
            <a:r>
              <a:rPr lang="es-CL" b="1" u="sng" dirty="0" smtClean="0">
                <a:effectLst>
                  <a:outerShdw blurRad="38100" dist="38100" dir="2700000" algn="tl">
                    <a:srgbClr val="000000">
                      <a:alpha val="43137"/>
                    </a:srgbClr>
                  </a:outerShdw>
                </a:effectLst>
              </a:rPr>
              <a:t>Número compuesto: </a:t>
            </a:r>
            <a:r>
              <a:rPr lang="es-CL" dirty="0" smtClean="0"/>
              <a:t>es aquel número  que tiene más de 1 divisor ejemplo: el 4, 6, 8, 9, 10, 12, 14, 15, 16…</a:t>
            </a:r>
          </a:p>
          <a:p>
            <a:r>
              <a:rPr lang="es-CL" dirty="0" smtClean="0"/>
              <a:t>El 4 es número compuesto porque tiene más de dos divisores (1, 2, 4) eso lo hace ser compuesto, el 9 es compuesto porque también tiene más de dos divisores (1,3,9)</a:t>
            </a:r>
          </a:p>
          <a:p>
            <a:r>
              <a:rPr lang="es-CL" dirty="0" smtClean="0"/>
              <a:t>El número 1 no es ni primo ni compuesto, ya que solo tiene un divisor</a:t>
            </a:r>
          </a:p>
          <a:p>
            <a:endParaRPr lang="es-CL" dirty="0" smtClean="0"/>
          </a:p>
        </p:txBody>
      </p:sp>
    </p:spTree>
    <p:extLst>
      <p:ext uri="{BB962C8B-B14F-4D97-AF65-F5344CB8AC3E}">
        <p14:creationId xmlns:p14="http://schemas.microsoft.com/office/powerpoint/2010/main" val="1801382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76775"/>
            <a:ext cx="10515600" cy="5600188"/>
          </a:xfrm>
        </p:spPr>
        <p:txBody>
          <a:bodyPr/>
          <a:lstStyle/>
          <a:p>
            <a:pPr marL="0" indent="0">
              <a:buNone/>
            </a:pPr>
            <a:r>
              <a:rPr lang="es-CL" dirty="0" smtClean="0"/>
              <a:t>Espero que la información entregada, sea de su comprensión, sino pueden buscar en internet clases, colocando clases de números primos, o de factores y aparecerán variadas opciones.</a:t>
            </a:r>
          </a:p>
          <a:p>
            <a:pPr marL="0" indent="0">
              <a:buNone/>
            </a:pPr>
            <a:r>
              <a:rPr lang="es-CL" dirty="0" smtClean="0"/>
              <a:t>Intente grabar las clases para enviárselas, pero colapse mi celular y como no soy muy buena en la tecnología opte por esta opción.</a:t>
            </a:r>
          </a:p>
          <a:p>
            <a:pPr marL="0" indent="0">
              <a:buNone/>
            </a:pPr>
            <a:r>
              <a:rPr lang="es-CL" dirty="0" smtClean="0"/>
              <a:t>Pasen a sus cuadernos las </a:t>
            </a:r>
            <a:r>
              <a:rPr lang="es-CL" dirty="0" smtClean="0"/>
              <a:t>ppt</a:t>
            </a:r>
            <a:r>
              <a:rPr lang="es-CL" dirty="0" smtClean="0"/>
              <a:t> y desarrollen sus ejercicios en sus cuadernos. Espero que con éxito. </a:t>
            </a:r>
            <a:endParaRPr lang="es-CL" dirty="0"/>
          </a:p>
        </p:txBody>
      </p:sp>
    </p:spTree>
    <p:extLst>
      <p:ext uri="{BB962C8B-B14F-4D97-AF65-F5344CB8AC3E}">
        <p14:creationId xmlns:p14="http://schemas.microsoft.com/office/powerpoint/2010/main" val="483203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3185160" cy="605546"/>
          </a:xfrm>
        </p:spPr>
        <p:txBody>
          <a:bodyPr>
            <a:normAutofit fontScale="90000"/>
          </a:bodyPr>
          <a:lstStyle/>
          <a:p>
            <a:r>
              <a:rPr lang="es-CL" dirty="0" smtClean="0"/>
              <a:t>Actividades 1</a:t>
            </a:r>
            <a:endParaRPr lang="es-CL" dirty="0"/>
          </a:p>
        </p:txBody>
      </p:sp>
      <p:sp>
        <p:nvSpPr>
          <p:cNvPr id="3" name="Marcador de contenido 2"/>
          <p:cNvSpPr>
            <a:spLocks noGrp="1"/>
          </p:cNvSpPr>
          <p:nvPr>
            <p:ph idx="1"/>
          </p:nvPr>
        </p:nvSpPr>
        <p:spPr>
          <a:xfrm>
            <a:off x="838200" y="970672"/>
            <a:ext cx="10515600" cy="5206291"/>
          </a:xfrm>
        </p:spPr>
        <p:txBody>
          <a:bodyPr/>
          <a:lstStyle/>
          <a:p>
            <a:pPr marL="0" indent="0">
              <a:buNone/>
            </a:pPr>
            <a:r>
              <a:rPr lang="es-CL" sz="2000" dirty="0" smtClean="0"/>
              <a:t>1. Calcula los 5 primeros múltiplos de los siguientes números:</a:t>
            </a:r>
          </a:p>
          <a:p>
            <a:pPr marL="514350" indent="-514350">
              <a:buAutoNum type="arabicParenR"/>
            </a:pPr>
            <a:r>
              <a:rPr lang="es-CL" sz="2000" dirty="0" smtClean="0"/>
              <a:t>M (22)=</a:t>
            </a:r>
          </a:p>
          <a:p>
            <a:pPr marL="514350" indent="-514350">
              <a:buAutoNum type="arabicParenR"/>
            </a:pPr>
            <a:r>
              <a:rPr lang="es-CL" sz="2000" dirty="0" smtClean="0"/>
              <a:t>M(15)</a:t>
            </a:r>
          </a:p>
          <a:p>
            <a:pPr marL="514350" indent="-514350">
              <a:buAutoNum type="arabicParenR"/>
            </a:pPr>
            <a:r>
              <a:rPr lang="es-CL" sz="2000" dirty="0" smtClean="0"/>
              <a:t>M (7)=</a:t>
            </a:r>
          </a:p>
          <a:p>
            <a:pPr marL="514350" indent="-514350">
              <a:buAutoNum type="arabicParenR"/>
            </a:pPr>
            <a:r>
              <a:rPr lang="es-CL" sz="2000" dirty="0" smtClean="0"/>
              <a:t>M (8)=</a:t>
            </a:r>
          </a:p>
          <a:p>
            <a:pPr marL="514350" indent="-514350">
              <a:buAutoNum type="arabicParenR"/>
            </a:pPr>
            <a:r>
              <a:rPr lang="es-CL" sz="2000" dirty="0" smtClean="0"/>
              <a:t>M (12) =</a:t>
            </a:r>
          </a:p>
          <a:p>
            <a:pPr marL="514350" indent="-514350">
              <a:buAutoNum type="arabicParenR"/>
            </a:pPr>
            <a:r>
              <a:rPr lang="es-CL" sz="2000" dirty="0" smtClean="0"/>
              <a:t>M (16)=</a:t>
            </a:r>
          </a:p>
          <a:p>
            <a:pPr marL="514350" indent="-514350">
              <a:buAutoNum type="arabicParenR"/>
            </a:pPr>
            <a:r>
              <a:rPr lang="es-CL" sz="2000" dirty="0" smtClean="0"/>
              <a:t>M (24)=</a:t>
            </a:r>
          </a:p>
          <a:p>
            <a:pPr marL="0" indent="0">
              <a:buNone/>
            </a:pPr>
            <a:r>
              <a:rPr lang="es-CL" dirty="0" smtClean="0"/>
              <a:t>2. </a:t>
            </a:r>
            <a:r>
              <a:rPr lang="es-CL" sz="1800" dirty="0" smtClean="0"/>
              <a:t>Observa los números  y luego responde: 18, 24, 8, 30, 180, 200,2000</a:t>
            </a:r>
          </a:p>
          <a:p>
            <a:pPr marL="0" indent="0">
              <a:buNone/>
            </a:pPr>
            <a:r>
              <a:rPr lang="es-CL" sz="1800" dirty="0" smtClean="0"/>
              <a:t>¿Cuáles son múltiplos  de  4?</a:t>
            </a:r>
          </a:p>
          <a:p>
            <a:pPr marL="0" indent="0">
              <a:buNone/>
            </a:pPr>
            <a:r>
              <a:rPr lang="es-CL" sz="1800" dirty="0" smtClean="0"/>
              <a:t>¿Cuáles son múltiplos de 6?</a:t>
            </a:r>
          </a:p>
          <a:p>
            <a:pPr marL="0" indent="0">
              <a:buNone/>
            </a:pPr>
            <a:r>
              <a:rPr lang="es-CL" sz="1800" dirty="0" smtClean="0"/>
              <a:t>¿Cuáles son múltiplos de 8?</a:t>
            </a:r>
          </a:p>
          <a:p>
            <a:pPr marL="0" indent="0">
              <a:buNone/>
            </a:pPr>
            <a:r>
              <a:rPr lang="es-CL" sz="1800" dirty="0" smtClean="0"/>
              <a:t>¿Cuáles son múltiplos de 8 y tres? </a:t>
            </a:r>
          </a:p>
          <a:p>
            <a:pPr marL="0" indent="0">
              <a:buNone/>
            </a:pPr>
            <a:endParaRPr lang="es-CL" sz="1800" dirty="0" smtClean="0"/>
          </a:p>
          <a:p>
            <a:pPr marL="0" indent="0">
              <a:buNone/>
            </a:pPr>
            <a:endParaRPr lang="es-CL" dirty="0" smtClean="0"/>
          </a:p>
        </p:txBody>
      </p:sp>
    </p:spTree>
    <p:extLst>
      <p:ext uri="{BB962C8B-B14F-4D97-AF65-F5344CB8AC3E}">
        <p14:creationId xmlns:p14="http://schemas.microsoft.com/office/powerpoint/2010/main" val="1561680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09489"/>
            <a:ext cx="10515600" cy="5867474"/>
          </a:xfrm>
        </p:spPr>
        <p:txBody>
          <a:bodyPr/>
          <a:lstStyle/>
          <a:p>
            <a:pPr marL="0" indent="0">
              <a:buNone/>
            </a:pPr>
            <a:r>
              <a:rPr lang="es-CL" dirty="0" smtClean="0"/>
              <a:t>3. Escribe:</a:t>
            </a:r>
          </a:p>
          <a:p>
            <a:pPr marL="514350" indent="-514350">
              <a:buAutoNum type="alphaLcPeriod"/>
            </a:pPr>
            <a:r>
              <a:rPr lang="es-CL" dirty="0" smtClean="0"/>
              <a:t>Los múltiplos comunes de 3 y 5 menores que 45</a:t>
            </a:r>
          </a:p>
          <a:p>
            <a:pPr marL="514350" indent="-514350">
              <a:buAutoNum type="alphaLcPeriod"/>
            </a:pPr>
            <a:r>
              <a:rPr lang="es-CL" dirty="0" smtClean="0"/>
              <a:t>Los múltiplos comunes de 2, 3 y 4 menores que 30</a:t>
            </a:r>
          </a:p>
          <a:p>
            <a:pPr marL="514350" indent="-514350">
              <a:buAutoNum type="alphaLcPeriod"/>
            </a:pPr>
            <a:r>
              <a:rPr lang="es-CL" dirty="0" smtClean="0"/>
              <a:t>Los múltiplos comunes de 8, 12 y 24 menores que 50</a:t>
            </a:r>
          </a:p>
          <a:p>
            <a:pPr marL="0" indent="0">
              <a:buNone/>
            </a:pPr>
            <a:r>
              <a:rPr lang="es-CL" dirty="0" smtClean="0"/>
              <a:t>4. Determina todos los factores de los siguientes números</a:t>
            </a:r>
          </a:p>
          <a:p>
            <a:pPr marL="514350" indent="-514350">
              <a:buAutoNum type="alphaLcPeriod"/>
            </a:pPr>
            <a:r>
              <a:rPr lang="es-CL" dirty="0" smtClean="0"/>
              <a:t>F(12)=</a:t>
            </a:r>
          </a:p>
          <a:p>
            <a:pPr marL="514350" indent="-514350">
              <a:buAutoNum type="alphaLcPeriod"/>
            </a:pPr>
            <a:r>
              <a:rPr lang="es-CL" dirty="0" smtClean="0"/>
              <a:t>F (15)=</a:t>
            </a:r>
          </a:p>
          <a:p>
            <a:pPr marL="514350" indent="-514350">
              <a:buAutoNum type="alphaLcPeriod"/>
            </a:pPr>
            <a:r>
              <a:rPr lang="es-CL" dirty="0" smtClean="0"/>
              <a:t>F (27)=</a:t>
            </a:r>
          </a:p>
          <a:p>
            <a:pPr marL="514350" indent="-514350">
              <a:buAutoNum type="alphaLcPeriod"/>
            </a:pPr>
            <a:r>
              <a:rPr lang="es-CL" dirty="0" smtClean="0"/>
              <a:t>F (18)=</a:t>
            </a:r>
          </a:p>
          <a:p>
            <a:pPr marL="514350" indent="-514350">
              <a:buAutoNum type="alphaLcPeriod"/>
            </a:pPr>
            <a:r>
              <a:rPr lang="es-CL" dirty="0" smtClean="0"/>
              <a:t>F (36)=</a:t>
            </a:r>
          </a:p>
          <a:p>
            <a:pPr marL="514350" indent="-514350">
              <a:buAutoNum type="alphaLcPeriod"/>
            </a:pPr>
            <a:r>
              <a:rPr lang="es-CL" dirty="0" smtClean="0"/>
              <a:t>F (25)=</a:t>
            </a:r>
            <a:endParaRPr lang="es-CL" dirty="0"/>
          </a:p>
        </p:txBody>
      </p:sp>
    </p:spTree>
    <p:extLst>
      <p:ext uri="{BB962C8B-B14F-4D97-AF65-F5344CB8AC3E}">
        <p14:creationId xmlns:p14="http://schemas.microsoft.com/office/powerpoint/2010/main" val="50468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04020"/>
          </a:xfrm>
        </p:spPr>
        <p:txBody>
          <a:bodyPr/>
          <a:lstStyle/>
          <a:p>
            <a:r>
              <a:rPr lang="es-CL" dirty="0" smtClean="0"/>
              <a:t>Actividad 2</a:t>
            </a:r>
            <a:endParaRPr lang="es-CL" dirty="0"/>
          </a:p>
        </p:txBody>
      </p:sp>
      <p:sp>
        <p:nvSpPr>
          <p:cNvPr id="3" name="Marcador de contenido 2"/>
          <p:cNvSpPr>
            <a:spLocks noGrp="1"/>
          </p:cNvSpPr>
          <p:nvPr>
            <p:ph idx="1"/>
          </p:nvPr>
        </p:nvSpPr>
        <p:spPr>
          <a:xfrm>
            <a:off x="838200" y="1195754"/>
            <a:ext cx="10515600" cy="4981209"/>
          </a:xfrm>
        </p:spPr>
        <p:txBody>
          <a:bodyPr>
            <a:normAutofit fontScale="92500" lnSpcReduction="10000"/>
          </a:bodyPr>
          <a:lstStyle/>
          <a:p>
            <a:pPr marL="514350" indent="-514350">
              <a:buAutoNum type="arabicPeriod"/>
            </a:pPr>
            <a:r>
              <a:rPr lang="es-CL" dirty="0" smtClean="0"/>
              <a:t>Determina los divisores que faltan.</a:t>
            </a:r>
          </a:p>
          <a:p>
            <a:pPr marL="514350" indent="-514350">
              <a:buAutoNum type="alphaLcPeriod"/>
            </a:pPr>
            <a:r>
              <a:rPr lang="es-CL" dirty="0" smtClean="0"/>
              <a:t>D (100) = 1, 2, ____, 5, ___, ___, ___, 50, ____</a:t>
            </a:r>
          </a:p>
          <a:p>
            <a:pPr marL="514350" indent="-514350">
              <a:buAutoNum type="alphaLcPeriod"/>
            </a:pPr>
            <a:r>
              <a:rPr lang="es-CL" dirty="0" smtClean="0"/>
              <a:t>D (60)= 1, 2, ___, 4, 5, ___, 10, 12, ___, 20, ____, 60</a:t>
            </a:r>
          </a:p>
          <a:p>
            <a:pPr marL="0" indent="0">
              <a:buNone/>
            </a:pPr>
            <a:r>
              <a:rPr lang="es-CL" dirty="0" smtClean="0"/>
              <a:t>2. Calcula los divisores de cada uno de los siguientes números y luego responde: 4, 7, 8, 6, 9, 5, 22, 11, 101, 96, 34</a:t>
            </a:r>
          </a:p>
          <a:p>
            <a:pPr marL="514350" indent="-514350">
              <a:buAutoNum type="alphaLcPeriod"/>
            </a:pPr>
            <a:r>
              <a:rPr lang="es-CL" dirty="0" smtClean="0"/>
              <a:t>¿Cuáles de los números anteriores son primos? ¿por qué?</a:t>
            </a:r>
          </a:p>
          <a:p>
            <a:pPr marL="514350" indent="-514350">
              <a:buAutoNum type="alphaLcPeriod"/>
            </a:pPr>
            <a:r>
              <a:rPr lang="es-CL" dirty="0" smtClean="0"/>
              <a:t>¿Cuáles son números compuestos? ¿por qué?</a:t>
            </a:r>
          </a:p>
          <a:p>
            <a:pPr marL="0" indent="0">
              <a:buNone/>
            </a:pPr>
            <a:r>
              <a:rPr lang="es-CL" dirty="0" smtClean="0"/>
              <a:t>3. escribe:</a:t>
            </a:r>
          </a:p>
          <a:p>
            <a:pPr marL="514350" indent="-514350">
              <a:buAutoNum type="alphaLcPeriod"/>
            </a:pPr>
            <a:r>
              <a:rPr lang="es-CL" dirty="0" smtClean="0"/>
              <a:t>Los divisores comunes de 4, 6, 8, 14, menores de 10</a:t>
            </a:r>
          </a:p>
          <a:p>
            <a:pPr marL="514350" indent="-514350">
              <a:buAutoNum type="alphaLcPeriod"/>
            </a:pPr>
            <a:r>
              <a:rPr lang="es-CL" dirty="0" smtClean="0"/>
              <a:t>Los divisores comunes  de 7, 11, 19, 23, menores que 23 ¿Cuántos divisores comunes encontraste? ¿Qué características  tienen los numeros anteriores ?</a:t>
            </a:r>
          </a:p>
          <a:p>
            <a:pPr marL="514350" indent="-514350">
              <a:buAutoNum type="alphaLcPeriod"/>
            </a:pPr>
            <a:endParaRPr lang="es-CL" dirty="0" smtClean="0"/>
          </a:p>
          <a:p>
            <a:pPr marL="0" indent="0">
              <a:buNone/>
            </a:pPr>
            <a:endParaRPr lang="es-CL" dirty="0"/>
          </a:p>
        </p:txBody>
      </p:sp>
    </p:spTree>
    <p:extLst>
      <p:ext uri="{BB962C8B-B14F-4D97-AF65-F5344CB8AC3E}">
        <p14:creationId xmlns:p14="http://schemas.microsoft.com/office/powerpoint/2010/main" val="633992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2529" y="829358"/>
            <a:ext cx="8834510" cy="4910260"/>
          </a:xfrm>
        </p:spPr>
        <p:txBody>
          <a:bodyPr/>
          <a:lstStyle/>
          <a:p>
            <a:r>
              <a:rPr lang="es-CL" dirty="0" smtClean="0"/>
              <a:t>Alto,  no sigas avanzando sin haber resuelto los ejercicios. Por favor. </a:t>
            </a:r>
            <a:endParaRPr lang="es-CL" dirty="0"/>
          </a:p>
        </p:txBody>
      </p:sp>
    </p:spTree>
    <p:extLst>
      <p:ext uri="{BB962C8B-B14F-4D97-AF65-F5344CB8AC3E}">
        <p14:creationId xmlns:p14="http://schemas.microsoft.com/office/powerpoint/2010/main" val="1841588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6"/>
            <a:ext cx="8277666" cy="605546"/>
          </a:xfrm>
        </p:spPr>
        <p:txBody>
          <a:bodyPr>
            <a:normAutofit fontScale="90000"/>
          </a:bodyPr>
          <a:lstStyle/>
          <a:p>
            <a:r>
              <a:rPr lang="es-CL" dirty="0" smtClean="0"/>
              <a:t>Respuestas, revisa tus actividades</a:t>
            </a:r>
            <a:endParaRPr lang="es-CL" dirty="0"/>
          </a:p>
        </p:txBody>
      </p:sp>
      <p:sp>
        <p:nvSpPr>
          <p:cNvPr id="3" name="Marcador de contenido 2"/>
          <p:cNvSpPr>
            <a:spLocks noGrp="1"/>
          </p:cNvSpPr>
          <p:nvPr>
            <p:ph idx="1"/>
          </p:nvPr>
        </p:nvSpPr>
        <p:spPr>
          <a:xfrm>
            <a:off x="838200" y="970672"/>
            <a:ext cx="10515600" cy="5206291"/>
          </a:xfrm>
        </p:spPr>
        <p:txBody>
          <a:bodyPr/>
          <a:lstStyle/>
          <a:p>
            <a:pPr marL="0" indent="0">
              <a:buNone/>
            </a:pPr>
            <a:r>
              <a:rPr lang="es-CL" sz="2000" dirty="0" smtClean="0"/>
              <a:t>1. Calcula los 5 primeros múltiplos de los siguientes números:</a:t>
            </a:r>
          </a:p>
          <a:p>
            <a:pPr marL="514350" indent="-514350">
              <a:buAutoNum type="arabicParenR"/>
            </a:pPr>
            <a:r>
              <a:rPr lang="es-CL" sz="2000" dirty="0" smtClean="0"/>
              <a:t>M (22)=22, 44, 66, 88,  110</a:t>
            </a:r>
          </a:p>
          <a:p>
            <a:pPr marL="514350" indent="-514350">
              <a:buAutoNum type="arabicParenR"/>
            </a:pPr>
            <a:r>
              <a:rPr lang="es-CL" sz="2000" dirty="0" smtClean="0"/>
              <a:t>M(15)= 15,30, 45, 60, 75</a:t>
            </a:r>
          </a:p>
          <a:p>
            <a:pPr marL="514350" indent="-514350">
              <a:buAutoNum type="arabicParenR"/>
            </a:pPr>
            <a:r>
              <a:rPr lang="es-CL" sz="2000" dirty="0" smtClean="0"/>
              <a:t>M (7)=7, 14,21, 28, 35</a:t>
            </a:r>
          </a:p>
          <a:p>
            <a:pPr marL="514350" indent="-514350">
              <a:buAutoNum type="arabicParenR"/>
            </a:pPr>
            <a:r>
              <a:rPr lang="es-CL" sz="2000" dirty="0" smtClean="0"/>
              <a:t>M (8)= 8, 16, 24, 32, 40</a:t>
            </a:r>
          </a:p>
          <a:p>
            <a:pPr marL="514350" indent="-514350">
              <a:buAutoNum type="arabicParenR"/>
            </a:pPr>
            <a:r>
              <a:rPr lang="es-CL" sz="2000" dirty="0" smtClean="0"/>
              <a:t>M (12) = 12, 24, 36, 48, 60</a:t>
            </a:r>
          </a:p>
          <a:p>
            <a:pPr marL="514350" indent="-514350">
              <a:buAutoNum type="arabicParenR"/>
            </a:pPr>
            <a:r>
              <a:rPr lang="es-CL" sz="2000" dirty="0" smtClean="0"/>
              <a:t>M (16)= 16, 32, 48, 64, 80</a:t>
            </a:r>
          </a:p>
          <a:p>
            <a:pPr marL="514350" indent="-514350">
              <a:buAutoNum type="arabicParenR"/>
            </a:pPr>
            <a:r>
              <a:rPr lang="es-CL" sz="2000" dirty="0" smtClean="0"/>
              <a:t>M (24)= 24, 48, 72, 96, 120</a:t>
            </a:r>
          </a:p>
          <a:p>
            <a:pPr marL="0" indent="0">
              <a:buNone/>
            </a:pPr>
            <a:r>
              <a:rPr lang="es-CL" dirty="0" smtClean="0"/>
              <a:t>2. </a:t>
            </a:r>
            <a:r>
              <a:rPr lang="es-CL" sz="1800" dirty="0" smtClean="0"/>
              <a:t>Observa los números  y luego responde: 18, 24, 8, 30, 180, 200,2000</a:t>
            </a:r>
          </a:p>
          <a:p>
            <a:pPr marL="0" indent="0">
              <a:buNone/>
            </a:pPr>
            <a:r>
              <a:rPr lang="es-CL" sz="1800" dirty="0" smtClean="0"/>
              <a:t>¿Cuáles son múltiplos  de  4? R= 24, 8, 180, 200, 2000</a:t>
            </a:r>
          </a:p>
          <a:p>
            <a:pPr marL="0" indent="0">
              <a:buNone/>
            </a:pPr>
            <a:r>
              <a:rPr lang="es-CL" sz="1800" dirty="0" smtClean="0"/>
              <a:t>¿Cuáles son múltiplos de 6? 18, 24, 30, 180, </a:t>
            </a:r>
          </a:p>
          <a:p>
            <a:pPr marL="0" indent="0">
              <a:buNone/>
            </a:pPr>
            <a:r>
              <a:rPr lang="es-CL" sz="1800" dirty="0" smtClean="0"/>
              <a:t>¿Cuáles son múltiplos de 8? 24, 8, 200, 2000</a:t>
            </a:r>
          </a:p>
          <a:p>
            <a:pPr marL="0" indent="0">
              <a:buNone/>
            </a:pPr>
            <a:r>
              <a:rPr lang="es-CL" sz="1800" dirty="0" smtClean="0"/>
              <a:t>¿Cuáles son múltiplos de 8 y tres? Sólo el 24</a:t>
            </a:r>
          </a:p>
          <a:p>
            <a:pPr marL="0" indent="0">
              <a:buNone/>
            </a:pPr>
            <a:endParaRPr lang="es-CL" sz="1800" dirty="0" smtClean="0"/>
          </a:p>
          <a:p>
            <a:pPr marL="0" indent="0">
              <a:buNone/>
            </a:pPr>
            <a:endParaRPr lang="es-CL" dirty="0" smtClean="0"/>
          </a:p>
        </p:txBody>
      </p:sp>
    </p:spTree>
    <p:extLst>
      <p:ext uri="{BB962C8B-B14F-4D97-AF65-F5344CB8AC3E}">
        <p14:creationId xmlns:p14="http://schemas.microsoft.com/office/powerpoint/2010/main" val="1205980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1647</Words>
  <Application>Microsoft Office PowerPoint</Application>
  <PresentationFormat>Panorámica</PresentationFormat>
  <Paragraphs>110</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Calibri Light</vt:lpstr>
      <vt:lpstr>Tema de Office</vt:lpstr>
      <vt:lpstr>Múltiplos y Factores</vt:lpstr>
      <vt:lpstr>Divisores </vt:lpstr>
      <vt:lpstr>Números primos y compuestos.</vt:lpstr>
      <vt:lpstr>Presentación de PowerPoint</vt:lpstr>
      <vt:lpstr>Actividades 1</vt:lpstr>
      <vt:lpstr>Presentación de PowerPoint</vt:lpstr>
      <vt:lpstr>Actividad 2</vt:lpstr>
      <vt:lpstr>Alto,  no sigas avanzando sin haber resuelto los ejercicios. Por favor. </vt:lpstr>
      <vt:lpstr>Respuestas, revisa tus actividades</vt:lpstr>
      <vt:lpstr>Presentación de PowerPoint</vt:lpstr>
      <vt:lpstr>Actividad 2</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Múltiplos y Factores</dc:title>
  <dc:creator>Naty Avila</dc:creator>
  <cp:lastModifiedBy>Naty Avila</cp:lastModifiedBy>
  <cp:revision>14</cp:revision>
  <dcterms:created xsi:type="dcterms:W3CDTF">2020-03-24T15:32:58Z</dcterms:created>
  <dcterms:modified xsi:type="dcterms:W3CDTF">2020-03-24T17:25:54Z</dcterms:modified>
</cp:coreProperties>
</file>