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CL"/>
          </a:p>
        </p:txBody>
      </p:sp>
      <p:sp>
        <p:nvSpPr>
          <p:cNvPr id="4" name="Marcador de fecha 3"/>
          <p:cNvSpPr>
            <a:spLocks noGrp="1"/>
          </p:cNvSpPr>
          <p:nvPr>
            <p:ph type="dt" sz="half" idx="10"/>
          </p:nvPr>
        </p:nvSpPr>
        <p:spPr/>
        <p:txBody>
          <a:bodyPr/>
          <a:lstStyle/>
          <a:p>
            <a:fld id="{CE425940-6E64-4222-A334-8741674BC40E}" type="datetimeFigureOut">
              <a:rPr lang="es-CL" smtClean="0"/>
              <a:t>01-04-2020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132262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CE425940-6E64-4222-A334-8741674BC40E}" type="datetimeFigureOut">
              <a:rPr lang="es-CL" smtClean="0"/>
              <a:t>01-04-2020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298778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CE425940-6E64-4222-A334-8741674BC40E}" type="datetimeFigureOut">
              <a:rPr lang="es-CL" smtClean="0"/>
              <a:t>01-04-2020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3826792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10"/>
          </p:nvPr>
        </p:nvSpPr>
        <p:spPr/>
        <p:txBody>
          <a:bodyPr/>
          <a:lstStyle/>
          <a:p>
            <a:fld id="{CE425940-6E64-4222-A334-8741674BC40E}" type="datetimeFigureOut">
              <a:rPr lang="es-CL" smtClean="0"/>
              <a:t>01-04-2020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4199082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CE425940-6E64-4222-A334-8741674BC40E}" type="datetimeFigureOut">
              <a:rPr lang="es-CL" smtClean="0"/>
              <a:t>01-04-2020</a:t>
            </a:fld>
            <a:endParaRPr lang="es-CL"/>
          </a:p>
        </p:txBody>
      </p:sp>
      <p:sp>
        <p:nvSpPr>
          <p:cNvPr id="5" name="Marcador de pie de página 4"/>
          <p:cNvSpPr>
            <a:spLocks noGrp="1"/>
          </p:cNvSpPr>
          <p:nvPr>
            <p:ph type="ftr" sz="quarter" idx="11"/>
          </p:nvPr>
        </p:nvSpPr>
        <p:spPr/>
        <p:txBody>
          <a:bodyPr/>
          <a:lstStyle/>
          <a:p>
            <a:endParaRPr lang="es-CL"/>
          </a:p>
        </p:txBody>
      </p:sp>
      <p:sp>
        <p:nvSpPr>
          <p:cNvPr id="6" name="Marcador de número de diapositiva 5"/>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2580429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p:cNvSpPr>
            <a:spLocks noGrp="1"/>
          </p:cNvSpPr>
          <p:nvPr>
            <p:ph type="dt" sz="half" idx="10"/>
          </p:nvPr>
        </p:nvSpPr>
        <p:spPr/>
        <p:txBody>
          <a:bodyPr/>
          <a:lstStyle/>
          <a:p>
            <a:fld id="{CE425940-6E64-4222-A334-8741674BC40E}" type="datetimeFigureOut">
              <a:rPr lang="es-CL" smtClean="0"/>
              <a:t>01-04-2020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1496941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p:cNvSpPr>
            <a:spLocks noGrp="1"/>
          </p:cNvSpPr>
          <p:nvPr>
            <p:ph type="dt" sz="half" idx="10"/>
          </p:nvPr>
        </p:nvSpPr>
        <p:spPr/>
        <p:txBody>
          <a:bodyPr/>
          <a:lstStyle/>
          <a:p>
            <a:fld id="{CE425940-6E64-4222-A334-8741674BC40E}" type="datetimeFigureOut">
              <a:rPr lang="es-CL" smtClean="0"/>
              <a:t>01-04-2020</a:t>
            </a:fld>
            <a:endParaRPr lang="es-CL"/>
          </a:p>
        </p:txBody>
      </p:sp>
      <p:sp>
        <p:nvSpPr>
          <p:cNvPr id="8" name="Marcador de pie de página 7"/>
          <p:cNvSpPr>
            <a:spLocks noGrp="1"/>
          </p:cNvSpPr>
          <p:nvPr>
            <p:ph type="ftr" sz="quarter" idx="11"/>
          </p:nvPr>
        </p:nvSpPr>
        <p:spPr/>
        <p:txBody>
          <a:bodyPr/>
          <a:lstStyle/>
          <a:p>
            <a:endParaRPr lang="es-CL"/>
          </a:p>
        </p:txBody>
      </p:sp>
      <p:sp>
        <p:nvSpPr>
          <p:cNvPr id="9" name="Marcador de número de diapositiva 8"/>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397125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L"/>
          </a:p>
        </p:txBody>
      </p:sp>
      <p:sp>
        <p:nvSpPr>
          <p:cNvPr id="3" name="Marcador de fecha 2"/>
          <p:cNvSpPr>
            <a:spLocks noGrp="1"/>
          </p:cNvSpPr>
          <p:nvPr>
            <p:ph type="dt" sz="half" idx="10"/>
          </p:nvPr>
        </p:nvSpPr>
        <p:spPr/>
        <p:txBody>
          <a:bodyPr/>
          <a:lstStyle/>
          <a:p>
            <a:fld id="{CE425940-6E64-4222-A334-8741674BC40E}" type="datetimeFigureOut">
              <a:rPr lang="es-CL" smtClean="0"/>
              <a:t>01-04-2020</a:t>
            </a:fld>
            <a:endParaRPr lang="es-CL"/>
          </a:p>
        </p:txBody>
      </p:sp>
      <p:sp>
        <p:nvSpPr>
          <p:cNvPr id="4" name="Marcador de pie de página 3"/>
          <p:cNvSpPr>
            <a:spLocks noGrp="1"/>
          </p:cNvSpPr>
          <p:nvPr>
            <p:ph type="ftr" sz="quarter" idx="11"/>
          </p:nvPr>
        </p:nvSpPr>
        <p:spPr/>
        <p:txBody>
          <a:bodyPr/>
          <a:lstStyle/>
          <a:p>
            <a:endParaRPr lang="es-CL"/>
          </a:p>
        </p:txBody>
      </p:sp>
      <p:sp>
        <p:nvSpPr>
          <p:cNvPr id="5" name="Marcador de número de diapositiva 4"/>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247679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CE425940-6E64-4222-A334-8741674BC40E}" type="datetimeFigureOut">
              <a:rPr lang="es-CL" smtClean="0"/>
              <a:t>01-04-2020</a:t>
            </a:fld>
            <a:endParaRPr lang="es-CL"/>
          </a:p>
        </p:txBody>
      </p:sp>
      <p:sp>
        <p:nvSpPr>
          <p:cNvPr id="3" name="Marcador de pie de página 2"/>
          <p:cNvSpPr>
            <a:spLocks noGrp="1"/>
          </p:cNvSpPr>
          <p:nvPr>
            <p:ph type="ftr" sz="quarter" idx="11"/>
          </p:nvPr>
        </p:nvSpPr>
        <p:spPr/>
        <p:txBody>
          <a:bodyPr/>
          <a:lstStyle/>
          <a:p>
            <a:endParaRPr lang="es-CL"/>
          </a:p>
        </p:txBody>
      </p:sp>
      <p:sp>
        <p:nvSpPr>
          <p:cNvPr id="4" name="Marcador de número de diapositiva 3"/>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418709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CE425940-6E64-4222-A334-8741674BC40E}" type="datetimeFigureOut">
              <a:rPr lang="es-CL" smtClean="0"/>
              <a:t>01-04-2020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2323373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CE425940-6E64-4222-A334-8741674BC40E}" type="datetimeFigureOut">
              <a:rPr lang="es-CL" smtClean="0"/>
              <a:t>01-04-2020</a:t>
            </a:fld>
            <a:endParaRPr lang="es-CL"/>
          </a:p>
        </p:txBody>
      </p:sp>
      <p:sp>
        <p:nvSpPr>
          <p:cNvPr id="6" name="Marcador de pie de página 5"/>
          <p:cNvSpPr>
            <a:spLocks noGrp="1"/>
          </p:cNvSpPr>
          <p:nvPr>
            <p:ph type="ftr" sz="quarter" idx="11"/>
          </p:nvPr>
        </p:nvSpPr>
        <p:spPr/>
        <p:txBody>
          <a:bodyPr/>
          <a:lstStyle/>
          <a:p>
            <a:endParaRPr lang="es-CL"/>
          </a:p>
        </p:txBody>
      </p:sp>
      <p:sp>
        <p:nvSpPr>
          <p:cNvPr id="7" name="Marcador de número de diapositiva 6"/>
          <p:cNvSpPr>
            <a:spLocks noGrp="1"/>
          </p:cNvSpPr>
          <p:nvPr>
            <p:ph type="sldNum" sz="quarter" idx="12"/>
          </p:nvPr>
        </p:nvSpPr>
        <p:spPr/>
        <p:txBody>
          <a:bodyPr/>
          <a:lstStyle/>
          <a:p>
            <a:fld id="{3852804C-49DB-46FF-8B8B-9C49047E569E}" type="slidenum">
              <a:rPr lang="es-CL" smtClean="0"/>
              <a:t>‹Nº›</a:t>
            </a:fld>
            <a:endParaRPr lang="es-CL"/>
          </a:p>
        </p:txBody>
      </p:sp>
    </p:spTree>
    <p:extLst>
      <p:ext uri="{BB962C8B-B14F-4D97-AF65-F5344CB8AC3E}">
        <p14:creationId xmlns:p14="http://schemas.microsoft.com/office/powerpoint/2010/main" val="1986327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DnDiag">
          <a:fgClr>
            <a:schemeClr val="accent1"/>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25940-6E64-4222-A334-8741674BC40E}" type="datetimeFigureOut">
              <a:rPr lang="es-CL" smtClean="0"/>
              <a:t>01-04-2020</a:t>
            </a:fld>
            <a:endParaRPr lang="es-C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52804C-49DB-46FF-8B8B-9C49047E569E}" type="slidenum">
              <a:rPr lang="es-CL" smtClean="0"/>
              <a:t>‹Nº›</a:t>
            </a:fld>
            <a:endParaRPr lang="es-CL"/>
          </a:p>
        </p:txBody>
      </p:sp>
    </p:spTree>
    <p:extLst>
      <p:ext uri="{BB962C8B-B14F-4D97-AF65-F5344CB8AC3E}">
        <p14:creationId xmlns:p14="http://schemas.microsoft.com/office/powerpoint/2010/main" val="2098534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CL" dirty="0"/>
              <a:t>Números Enteros</a:t>
            </a:r>
            <a:br>
              <a:rPr lang="es-CL" dirty="0"/>
            </a:br>
            <a:r>
              <a:rPr lang="es-CL" dirty="0"/>
              <a:t>Matemática </a:t>
            </a:r>
          </a:p>
        </p:txBody>
      </p:sp>
      <p:sp>
        <p:nvSpPr>
          <p:cNvPr id="3" name="Subtítulo 2"/>
          <p:cNvSpPr>
            <a:spLocks noGrp="1"/>
          </p:cNvSpPr>
          <p:nvPr>
            <p:ph type="subTitle" idx="1"/>
          </p:nvPr>
        </p:nvSpPr>
        <p:spPr/>
        <p:txBody>
          <a:bodyPr/>
          <a:lstStyle/>
          <a:p>
            <a:endParaRPr lang="es-CL" dirty="0"/>
          </a:p>
          <a:p>
            <a:r>
              <a:rPr lang="es-CL" dirty="0"/>
              <a:t>Curso: Séptimo A</a:t>
            </a:r>
          </a:p>
          <a:p>
            <a:r>
              <a:rPr lang="es-CL" dirty="0"/>
              <a:t>Profesora Natalia Ávila</a:t>
            </a:r>
          </a:p>
        </p:txBody>
      </p:sp>
    </p:spTree>
    <p:extLst>
      <p:ext uri="{BB962C8B-B14F-4D97-AF65-F5344CB8AC3E}">
        <p14:creationId xmlns:p14="http://schemas.microsoft.com/office/powerpoint/2010/main" val="1147786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34851"/>
            <a:ext cx="10515600" cy="5842112"/>
          </a:xfrm>
        </p:spPr>
        <p:txBody>
          <a:bodyPr/>
          <a:lstStyle/>
          <a:p>
            <a:r>
              <a:rPr lang="es-CL" dirty="0"/>
              <a:t>Ejemplos:</a:t>
            </a:r>
          </a:p>
          <a:p>
            <a:r>
              <a:rPr lang="es-CL" dirty="0"/>
              <a:t> </a:t>
            </a:r>
          </a:p>
        </p:txBody>
      </p:sp>
      <p:pic>
        <p:nvPicPr>
          <p:cNvPr id="4" name="Imagen 3"/>
          <p:cNvPicPr>
            <a:picLocks noChangeAspect="1"/>
          </p:cNvPicPr>
          <p:nvPr/>
        </p:nvPicPr>
        <p:blipFill>
          <a:blip r:embed="rId2"/>
          <a:stretch>
            <a:fillRect/>
          </a:stretch>
        </p:blipFill>
        <p:spPr>
          <a:xfrm>
            <a:off x="1313645" y="1124755"/>
            <a:ext cx="9079605" cy="5224530"/>
          </a:xfrm>
          <a:prstGeom prst="rect">
            <a:avLst/>
          </a:prstGeom>
        </p:spPr>
      </p:pic>
    </p:spTree>
    <p:extLst>
      <p:ext uri="{BB962C8B-B14F-4D97-AF65-F5344CB8AC3E}">
        <p14:creationId xmlns:p14="http://schemas.microsoft.com/office/powerpoint/2010/main" val="1999670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45489"/>
          </a:xfrm>
        </p:spPr>
        <p:txBody>
          <a:bodyPr>
            <a:normAutofit fontScale="90000"/>
          </a:bodyPr>
          <a:lstStyle/>
          <a:p>
            <a:pPr algn="ctr"/>
            <a:r>
              <a:rPr lang="es-CL" dirty="0"/>
              <a:t>Actividades.</a:t>
            </a:r>
            <a:br>
              <a:rPr lang="es-CL" dirty="0"/>
            </a:br>
            <a:endParaRPr lang="es-CL" dirty="0"/>
          </a:p>
        </p:txBody>
      </p:sp>
      <p:pic>
        <p:nvPicPr>
          <p:cNvPr id="4" name="Marcador de contenido 3"/>
          <p:cNvPicPr>
            <a:picLocks noGrp="1" noChangeAspect="1"/>
          </p:cNvPicPr>
          <p:nvPr>
            <p:ph idx="1"/>
          </p:nvPr>
        </p:nvPicPr>
        <p:blipFill>
          <a:blip r:embed="rId2"/>
          <a:stretch>
            <a:fillRect/>
          </a:stretch>
        </p:blipFill>
        <p:spPr>
          <a:xfrm>
            <a:off x="838200" y="772731"/>
            <a:ext cx="9400504" cy="5872767"/>
          </a:xfrm>
          <a:prstGeom prst="rect">
            <a:avLst/>
          </a:prstGeom>
        </p:spPr>
      </p:pic>
    </p:spTree>
    <p:extLst>
      <p:ext uri="{BB962C8B-B14F-4D97-AF65-F5344CB8AC3E}">
        <p14:creationId xmlns:p14="http://schemas.microsoft.com/office/powerpoint/2010/main" val="3088751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846161" y="436727"/>
            <a:ext cx="10085695" cy="6250675"/>
          </a:xfrm>
          <a:prstGeom prst="rect">
            <a:avLst/>
          </a:prstGeom>
        </p:spPr>
      </p:pic>
    </p:spTree>
    <p:extLst>
      <p:ext uri="{BB962C8B-B14F-4D97-AF65-F5344CB8AC3E}">
        <p14:creationId xmlns:p14="http://schemas.microsoft.com/office/powerpoint/2010/main" val="3496938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stretch>
            <a:fillRect/>
          </a:stretch>
        </p:blipFill>
        <p:spPr>
          <a:xfrm>
            <a:off x="696036" y="272955"/>
            <a:ext cx="10385946" cy="6237027"/>
          </a:xfrm>
          <a:prstGeom prst="rect">
            <a:avLst/>
          </a:prstGeom>
        </p:spPr>
      </p:pic>
    </p:spTree>
    <p:extLst>
      <p:ext uri="{BB962C8B-B14F-4D97-AF65-F5344CB8AC3E}">
        <p14:creationId xmlns:p14="http://schemas.microsoft.com/office/powerpoint/2010/main" val="37938722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77421"/>
            <a:ext cx="10515600" cy="5999542"/>
          </a:xfrm>
        </p:spPr>
        <p:txBody>
          <a:bodyPr/>
          <a:lstStyle/>
          <a:p>
            <a:pPr marL="0" indent="0">
              <a:buNone/>
            </a:pPr>
            <a:r>
              <a:rPr lang="es-CL" dirty="0"/>
              <a:t>Enviar al correo :  mariposas.lavida.es.bellajn@gmail.com</a:t>
            </a:r>
          </a:p>
          <a:p>
            <a:pPr marL="0" indent="0">
              <a:buNone/>
            </a:pPr>
            <a:r>
              <a:rPr lang="es-CL" dirty="0"/>
              <a:t>. Por favor en el correo en asunto colocar su nombre y curso.</a:t>
            </a:r>
          </a:p>
          <a:p>
            <a:pPr marL="0" indent="0">
              <a:buNone/>
            </a:pPr>
            <a:r>
              <a:rPr lang="es-CL" dirty="0"/>
              <a:t>. La primera evaluación será las actividades que están el power Point, a las cuales les deben sacar foto (nítidas) y enviar para el día viernes 03 abril 2020</a:t>
            </a:r>
          </a:p>
          <a:p>
            <a:pPr marL="0" indent="0">
              <a:buNone/>
            </a:pPr>
            <a:r>
              <a:rPr lang="es-CL" dirty="0"/>
              <a:t>Las segunda evaluación será en su cuaderno de ejercicios (libro entregado por el ministerio de educación)  en donde deben desarrollar en su libro o en cuaderno(como sea mas práctico para ustedes) las siguientes páginas: 7, 8, 9, 10, 11, 12, 13, 14 , fecha de entrega: 8 de abril 2020. (sacan fotos y las envían al correo)</a:t>
            </a:r>
          </a:p>
          <a:p>
            <a:pPr marL="0" indent="0">
              <a:buNone/>
            </a:pPr>
            <a:r>
              <a:rPr lang="es-CL" dirty="0"/>
              <a:t> también les anexo el texto de estudio (cuaderno de ejercicio) por si alguno no lo tiene, así pueden hacer su actividad en el cuaderno.</a:t>
            </a:r>
          </a:p>
          <a:p>
            <a:pPr marL="0" indent="0">
              <a:buNone/>
            </a:pPr>
            <a:endParaRPr lang="es-CL" dirty="0"/>
          </a:p>
        </p:txBody>
      </p:sp>
    </p:spTree>
    <p:extLst>
      <p:ext uri="{BB962C8B-B14F-4D97-AF65-F5344CB8AC3E}">
        <p14:creationId xmlns:p14="http://schemas.microsoft.com/office/powerpoint/2010/main" val="3442340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223889" y="506437"/>
            <a:ext cx="10213145" cy="5542671"/>
          </a:xfrm>
        </p:spPr>
        <p:txBody>
          <a:bodyPr>
            <a:normAutofit fontScale="92500" lnSpcReduction="10000"/>
          </a:bodyPr>
          <a:lstStyle/>
          <a:p>
            <a:pPr algn="just"/>
            <a:r>
              <a:rPr lang="es-CL" b="1" dirty="0"/>
              <a:t>Buenas tarde, alumnos y apoderados:</a:t>
            </a:r>
          </a:p>
          <a:p>
            <a:pPr algn="just"/>
            <a:r>
              <a:rPr lang="es-CL" dirty="0"/>
              <a:t>Esperando que se encuentren muy bien al igual que toda su familia.</a:t>
            </a:r>
          </a:p>
          <a:p>
            <a:pPr algn="just"/>
            <a:r>
              <a:rPr lang="es-CL" b="1" dirty="0"/>
              <a:t>El Power Point contiene:</a:t>
            </a:r>
          </a:p>
          <a:p>
            <a:pPr marL="342900" indent="-342900" algn="just">
              <a:buFont typeface="Arial" panose="020B0604020202020204" pitchFamily="34" charset="0"/>
              <a:buChar char="•"/>
            </a:pPr>
            <a:r>
              <a:rPr lang="es-CL" dirty="0"/>
              <a:t>Orden y comparación de los números enteros.</a:t>
            </a:r>
          </a:p>
          <a:p>
            <a:pPr marL="342900" indent="-342900" algn="just">
              <a:buFont typeface="Arial" panose="020B0604020202020204" pitchFamily="34" charset="0"/>
              <a:buChar char="•"/>
            </a:pPr>
            <a:r>
              <a:rPr lang="es-CL" dirty="0"/>
              <a:t>Adición y sustracción de números enteros.</a:t>
            </a:r>
          </a:p>
          <a:p>
            <a:pPr marL="342900" indent="-342900" algn="just">
              <a:buFont typeface="Arial" panose="020B0604020202020204" pitchFamily="34" charset="0"/>
              <a:buChar char="•"/>
            </a:pPr>
            <a:r>
              <a:rPr lang="es-CL" dirty="0"/>
              <a:t>Actividades.</a:t>
            </a:r>
          </a:p>
          <a:p>
            <a:pPr marL="342900" indent="-342900" algn="just">
              <a:buFont typeface="Arial" panose="020B0604020202020204" pitchFamily="34" charset="0"/>
              <a:buChar char="•"/>
            </a:pPr>
            <a:r>
              <a:rPr lang="es-CL" dirty="0"/>
              <a:t>Respuestas de las actividades.</a:t>
            </a:r>
          </a:p>
          <a:p>
            <a:pPr algn="just"/>
            <a:r>
              <a:rPr lang="es-CL" b="1" dirty="0"/>
              <a:t>Los alumnos deben de hacer: </a:t>
            </a:r>
          </a:p>
          <a:p>
            <a:pPr marL="342900" indent="-342900" algn="just">
              <a:buFont typeface="Arial" panose="020B0604020202020204" pitchFamily="34" charset="0"/>
              <a:buChar char="•"/>
            </a:pPr>
            <a:r>
              <a:rPr lang="es-CL" dirty="0"/>
              <a:t>Escribir los contenidos en sus cuadernos, al igual que el desarrollo de los ejercicios.</a:t>
            </a:r>
          </a:p>
          <a:p>
            <a:pPr marL="342900" indent="-342900" algn="just">
              <a:buFont typeface="Arial" panose="020B0604020202020204" pitchFamily="34" charset="0"/>
              <a:buChar char="•"/>
            </a:pPr>
            <a:r>
              <a:rPr lang="es-CL" dirty="0"/>
              <a:t>Se anexa actividad evaluada de su texto de estudio, cuaderno de ejercicio (libro ministerio de educación)</a:t>
            </a:r>
          </a:p>
          <a:p>
            <a:pPr marL="342900" indent="-342900" algn="just">
              <a:buFont typeface="Arial" panose="020B0604020202020204" pitchFamily="34" charset="0"/>
              <a:buChar char="•"/>
            </a:pPr>
            <a:r>
              <a:rPr lang="es-CL" dirty="0"/>
              <a:t>Se anexa actividad en correo la evaluación que deben de realizar los alumnos</a:t>
            </a:r>
          </a:p>
          <a:p>
            <a:pPr marL="342900" indent="-342900" algn="just">
              <a:buFont typeface="Arial" panose="020B0604020202020204" pitchFamily="34" charset="0"/>
              <a:buChar char="•"/>
            </a:pPr>
            <a:r>
              <a:rPr lang="es-CL" dirty="0"/>
              <a:t>También se anexa en el correo el cuaderno de ejercicios libro entregado por el ministerio de educación, por si alguien no lo tiene, así puede desarrollar las páginas que se indicaran al final del Power Point, junto con las instrucciones.</a:t>
            </a:r>
          </a:p>
          <a:p>
            <a:pPr marL="342900" indent="-342900" algn="just">
              <a:buFont typeface="Arial" panose="020B0604020202020204" pitchFamily="34" charset="0"/>
              <a:buChar char="•"/>
            </a:pPr>
            <a:endParaRPr lang="es-CL" dirty="0"/>
          </a:p>
          <a:p>
            <a:pPr algn="just"/>
            <a:endParaRPr lang="es-CL" dirty="0"/>
          </a:p>
          <a:p>
            <a:endParaRPr lang="es-CL" dirty="0"/>
          </a:p>
        </p:txBody>
      </p:sp>
    </p:spTree>
    <p:extLst>
      <p:ext uri="{BB962C8B-B14F-4D97-AF65-F5344CB8AC3E}">
        <p14:creationId xmlns:p14="http://schemas.microsoft.com/office/powerpoint/2010/main" val="2734533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¿Cómo se puede representar los números y ordenar los números enteros?</a:t>
            </a:r>
          </a:p>
        </p:txBody>
      </p:sp>
      <p:sp>
        <p:nvSpPr>
          <p:cNvPr id="3" name="Marcador de contenido 2"/>
          <p:cNvSpPr>
            <a:spLocks noGrp="1"/>
          </p:cNvSpPr>
          <p:nvPr>
            <p:ph idx="1"/>
          </p:nvPr>
        </p:nvSpPr>
        <p:spPr/>
        <p:txBody>
          <a:bodyPr>
            <a:normAutofit fontScale="92500" lnSpcReduction="20000"/>
          </a:bodyPr>
          <a:lstStyle/>
          <a:p>
            <a:r>
              <a:rPr lang="es-CL" dirty="0"/>
              <a:t>El </a:t>
            </a:r>
            <a:r>
              <a:rPr lang="es-CL" dirty="0" err="1"/>
              <a:t>el</a:t>
            </a:r>
            <a:r>
              <a:rPr lang="es-CL" dirty="0"/>
              <a:t> conjunto de los números enteros, se le puede representar de forma ordenada en la recta numérica . En ella los números , van aumentando de izquierda a derecha  y disminuyendo de derecha a izquierda. </a:t>
            </a:r>
          </a:p>
          <a:p>
            <a:r>
              <a:rPr lang="es-CL" dirty="0"/>
              <a:t>Al comparar números enteros se debe considerar:</a:t>
            </a:r>
          </a:p>
          <a:p>
            <a:pPr marL="514350" indent="-514350">
              <a:buAutoNum type="alphaLcPeriod"/>
            </a:pPr>
            <a:r>
              <a:rPr lang="es-CL" dirty="0"/>
              <a:t>Los números que están a la izquierda (de un valor referencial) en la recta numérica  son menores que él.</a:t>
            </a:r>
          </a:p>
          <a:p>
            <a:pPr marL="514350" indent="-514350">
              <a:buAutoNum type="alphaLcPeriod"/>
            </a:pPr>
            <a:r>
              <a:rPr lang="es-CL" dirty="0"/>
              <a:t>Los números que están a la derecha (de un valor referencial) en la recta numérica  son mayores que él.</a:t>
            </a:r>
          </a:p>
          <a:p>
            <a:pPr marL="514350" indent="-514350">
              <a:buAutoNum type="alphaLcPeriod"/>
            </a:pPr>
            <a:r>
              <a:rPr lang="es-CL" dirty="0"/>
              <a:t>La recta numérica permite representar los números enteros y facilita la comparación de ellos. Al ubicar dos números en ella es menor aquel que se encuentra a la izquierda de otro.</a:t>
            </a:r>
          </a:p>
          <a:p>
            <a:pPr marL="0" indent="0">
              <a:buNone/>
            </a:pPr>
            <a:r>
              <a:rPr lang="es-CL" dirty="0"/>
              <a:t>(siempre es menor aquel que se encuentra a la izquierda de otro número)</a:t>
            </a:r>
          </a:p>
          <a:p>
            <a:pPr marL="0" indent="0">
              <a:buNone/>
            </a:pPr>
            <a:endParaRPr lang="es-CL" dirty="0"/>
          </a:p>
        </p:txBody>
      </p:sp>
    </p:spTree>
    <p:extLst>
      <p:ext uri="{BB962C8B-B14F-4D97-AF65-F5344CB8AC3E}">
        <p14:creationId xmlns:p14="http://schemas.microsoft.com/office/powerpoint/2010/main" val="17307260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a:t>Ejemplo:</a:t>
            </a:r>
          </a:p>
        </p:txBody>
      </p:sp>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0626" y="1690688"/>
            <a:ext cx="6453042" cy="1980980"/>
          </a:xfrm>
        </p:spPr>
      </p:pic>
      <p:sp>
        <p:nvSpPr>
          <p:cNvPr id="6" name="CuadroTexto 5"/>
          <p:cNvSpPr txBox="1"/>
          <p:nvPr/>
        </p:nvSpPr>
        <p:spPr>
          <a:xfrm>
            <a:off x="1139483" y="3882683"/>
            <a:ext cx="8581292" cy="1384995"/>
          </a:xfrm>
          <a:prstGeom prst="rect">
            <a:avLst/>
          </a:prstGeom>
          <a:noFill/>
        </p:spPr>
        <p:txBody>
          <a:bodyPr wrap="square" rtlCol="0">
            <a:spAutoFit/>
          </a:bodyPr>
          <a:lstStyle/>
          <a:p>
            <a:r>
              <a:rPr lang="es-CL" sz="2800" dirty="0"/>
              <a:t>En la recta numérica los enteros positivos  se encuentran a la derecha del cero, y los enteros negativos se encuentran a la izquierda del cero.</a:t>
            </a:r>
          </a:p>
        </p:txBody>
      </p:sp>
    </p:spTree>
    <p:extLst>
      <p:ext uri="{BB962C8B-B14F-4D97-AF65-F5344CB8AC3E}">
        <p14:creationId xmlns:p14="http://schemas.microsoft.com/office/powerpoint/2010/main" val="2772728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446" y="334449"/>
            <a:ext cx="7465175" cy="5531778"/>
          </a:xfrm>
        </p:spPr>
      </p:pic>
      <p:sp>
        <p:nvSpPr>
          <p:cNvPr id="5" name="CuadroTexto 4"/>
          <p:cNvSpPr txBox="1"/>
          <p:nvPr/>
        </p:nvSpPr>
        <p:spPr>
          <a:xfrm>
            <a:off x="7610621" y="653514"/>
            <a:ext cx="4009293" cy="5262979"/>
          </a:xfrm>
          <a:prstGeom prst="rect">
            <a:avLst/>
          </a:prstGeom>
          <a:noFill/>
        </p:spPr>
        <p:txBody>
          <a:bodyPr wrap="square" rtlCol="0">
            <a:spAutoFit/>
          </a:bodyPr>
          <a:lstStyle/>
          <a:p>
            <a:r>
              <a:rPr lang="es-CL" sz="2400" dirty="0"/>
              <a:t>Un número ubicado a la izquierda de otro siempre es menor </a:t>
            </a:r>
          </a:p>
          <a:p>
            <a:endParaRPr lang="es-CL" sz="2400" dirty="0"/>
          </a:p>
          <a:p>
            <a:r>
              <a:rPr lang="es-CL" sz="2400" dirty="0"/>
              <a:t>Por ejemplo</a:t>
            </a:r>
          </a:p>
          <a:p>
            <a:r>
              <a:rPr lang="es-CL" sz="2400" dirty="0"/>
              <a:t>-6 es menor (&lt;) que -5 ya que el -6 esta a la izquierda del  -5 por en de es menor</a:t>
            </a:r>
          </a:p>
          <a:p>
            <a:r>
              <a:rPr lang="es-CL" sz="2400" dirty="0"/>
              <a:t>Al igual que en los positivos por ejemplo: </a:t>
            </a:r>
          </a:p>
          <a:p>
            <a:r>
              <a:rPr lang="es-CL" sz="2400" dirty="0"/>
              <a:t>6 es menor (&lt;) que 7, ya que el 6 esta ubicado a la izquierda de otro.</a:t>
            </a:r>
          </a:p>
          <a:p>
            <a:endParaRPr lang="es-CL" sz="2400" dirty="0"/>
          </a:p>
        </p:txBody>
      </p:sp>
    </p:spTree>
    <p:extLst>
      <p:ext uri="{BB962C8B-B14F-4D97-AF65-F5344CB8AC3E}">
        <p14:creationId xmlns:p14="http://schemas.microsoft.com/office/powerpoint/2010/main" val="3946670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618187"/>
            <a:ext cx="9144000" cy="1030309"/>
          </a:xfrm>
        </p:spPr>
        <p:txBody>
          <a:bodyPr/>
          <a:lstStyle/>
          <a:p>
            <a:r>
              <a:rPr lang="es-CL" dirty="0"/>
              <a:t>Adición de números enteros</a:t>
            </a:r>
          </a:p>
        </p:txBody>
      </p:sp>
      <p:sp>
        <p:nvSpPr>
          <p:cNvPr id="3" name="Subtítulo 2"/>
          <p:cNvSpPr>
            <a:spLocks noGrp="1"/>
          </p:cNvSpPr>
          <p:nvPr>
            <p:ph type="subTitle" idx="1"/>
          </p:nvPr>
        </p:nvSpPr>
        <p:spPr>
          <a:xfrm>
            <a:off x="927279" y="1648496"/>
            <a:ext cx="10547797" cy="4636394"/>
          </a:xfrm>
        </p:spPr>
        <p:txBody>
          <a:bodyPr>
            <a:normAutofit lnSpcReduction="10000"/>
          </a:bodyPr>
          <a:lstStyle/>
          <a:p>
            <a:pPr algn="l"/>
            <a:r>
              <a:rPr lang="es-CL" dirty="0"/>
              <a:t>Para sumar dos números enteros del </a:t>
            </a:r>
            <a:r>
              <a:rPr lang="es-CL" b="1" i="1" u="sng" dirty="0">
                <a:solidFill>
                  <a:srgbClr val="FF0000"/>
                </a:solidFill>
                <a:effectLst>
                  <a:outerShdw blurRad="38100" dist="38100" dir="2700000" algn="tl">
                    <a:srgbClr val="000000">
                      <a:alpha val="43137"/>
                    </a:srgbClr>
                  </a:outerShdw>
                </a:effectLst>
              </a:rPr>
              <a:t>mismo signo</a:t>
            </a:r>
            <a:r>
              <a:rPr lang="es-CL" dirty="0"/>
              <a:t>, se suman los valores absolutos de ellos y se conserva el signo.</a:t>
            </a:r>
          </a:p>
          <a:p>
            <a:pPr algn="l"/>
            <a:r>
              <a:rPr lang="es-CL" dirty="0"/>
              <a:t>Ejemplos: </a:t>
            </a:r>
          </a:p>
          <a:p>
            <a:pPr algn="l"/>
            <a:r>
              <a:rPr lang="es-CL" dirty="0"/>
              <a:t>   a. 10 + 12 = 22                                                    b. (-12) + (-6) = - 18</a:t>
            </a:r>
          </a:p>
          <a:p>
            <a:pPr algn="l"/>
            <a:r>
              <a:rPr lang="es-CL" dirty="0"/>
              <a:t>El 10 y el 12 son enteros positivos,                         El -12 y  el -6 también poseen el</a:t>
            </a:r>
          </a:p>
          <a:p>
            <a:pPr algn="l"/>
            <a:r>
              <a:rPr lang="es-CL" dirty="0"/>
              <a:t>por ende al tener el mismo signo se                       mismo signo, ambos son negativos </a:t>
            </a:r>
          </a:p>
          <a:p>
            <a:pPr algn="l"/>
            <a:r>
              <a:rPr lang="es-CL" dirty="0"/>
              <a:t>suman.                                                                          por ende también  se suman y se </a:t>
            </a:r>
          </a:p>
          <a:p>
            <a:pPr algn="l"/>
            <a:r>
              <a:rPr lang="es-CL" dirty="0"/>
              <a:t>                                                                                       conserva el signo negativo en el          </a:t>
            </a:r>
          </a:p>
          <a:p>
            <a:pPr algn="l"/>
            <a:r>
              <a:rPr lang="es-CL" dirty="0"/>
              <a:t>                                                                                       resultado.</a:t>
            </a:r>
          </a:p>
          <a:p>
            <a:pPr algn="l"/>
            <a:r>
              <a:rPr lang="es-CL" dirty="0">
                <a:solidFill>
                  <a:srgbClr val="FF0000"/>
                </a:solidFill>
              </a:rPr>
              <a:t>Recordar siempre que dos números que posean el mismo signo, siempre </a:t>
            </a:r>
            <a:r>
              <a:rPr lang="es-CL" dirty="0" err="1">
                <a:solidFill>
                  <a:srgbClr val="FF0000"/>
                </a:solidFill>
              </a:rPr>
              <a:t>siempre</a:t>
            </a:r>
            <a:r>
              <a:rPr lang="es-CL" dirty="0">
                <a:solidFill>
                  <a:srgbClr val="FF0000"/>
                </a:solidFill>
              </a:rPr>
              <a:t> se suman y el signo se conserva.</a:t>
            </a:r>
          </a:p>
          <a:p>
            <a:pPr algn="l"/>
            <a:endParaRPr lang="es-CL" dirty="0"/>
          </a:p>
          <a:p>
            <a:pPr algn="l"/>
            <a:endParaRPr lang="es-CL" dirty="0"/>
          </a:p>
          <a:p>
            <a:pPr algn="l"/>
            <a:endParaRPr lang="es-CL" dirty="0"/>
          </a:p>
          <a:p>
            <a:pPr algn="l"/>
            <a:endParaRPr lang="es-CL" dirty="0"/>
          </a:p>
          <a:p>
            <a:pPr algn="l"/>
            <a:endParaRPr lang="es-CL" dirty="0"/>
          </a:p>
          <a:p>
            <a:pPr algn="l"/>
            <a:endParaRPr lang="es-CL" dirty="0"/>
          </a:p>
        </p:txBody>
      </p:sp>
    </p:spTree>
    <p:extLst>
      <p:ext uri="{BB962C8B-B14F-4D97-AF65-F5344CB8AC3E}">
        <p14:creationId xmlns:p14="http://schemas.microsoft.com/office/powerpoint/2010/main" val="4076918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502276"/>
            <a:ext cx="10515600" cy="5674687"/>
          </a:xfrm>
        </p:spPr>
        <p:txBody>
          <a:bodyPr>
            <a:normAutofit fontScale="92500" lnSpcReduction="10000"/>
          </a:bodyPr>
          <a:lstStyle/>
          <a:p>
            <a:r>
              <a:rPr lang="es-CL" dirty="0"/>
              <a:t>Para </a:t>
            </a:r>
            <a:r>
              <a:rPr lang="es-CL" b="1" u="sng" dirty="0">
                <a:effectLst>
                  <a:outerShdw blurRad="38100" dist="38100" dir="2700000" algn="tl">
                    <a:srgbClr val="000000">
                      <a:alpha val="43137"/>
                    </a:srgbClr>
                  </a:outerShdw>
                </a:effectLst>
              </a:rPr>
              <a:t>sumar </a:t>
            </a:r>
            <a:r>
              <a:rPr lang="es-CL" dirty="0"/>
              <a:t>dos números enteros de </a:t>
            </a:r>
            <a:r>
              <a:rPr lang="es-CL" b="1" i="1" u="sng" dirty="0">
                <a:solidFill>
                  <a:srgbClr val="FF0000"/>
                </a:solidFill>
                <a:effectLst>
                  <a:outerShdw blurRad="38100" dist="38100" dir="2700000" algn="tl">
                    <a:srgbClr val="000000">
                      <a:alpha val="43137"/>
                    </a:srgbClr>
                  </a:outerShdw>
                </a:effectLst>
              </a:rPr>
              <a:t>distinto signo, se restan </a:t>
            </a:r>
            <a:r>
              <a:rPr lang="es-CL" dirty="0"/>
              <a:t>los valores absolutos de ellos (el mayor meno el menor) y se conserva el signo del número con el mayor absoluto.</a:t>
            </a:r>
          </a:p>
          <a:p>
            <a:r>
              <a:rPr lang="es-CL" dirty="0"/>
              <a:t>Por ejemplo:</a:t>
            </a:r>
          </a:p>
          <a:p>
            <a:r>
              <a:rPr lang="es-CL" dirty="0"/>
              <a:t>(-17) + 11 = -6  ----- se restan porque poseen diferentes signos uno el primero es negativo y el segundo es positivos, para poder resolver yo resto los valores absolutos( es la distancia del número al cero) el valor absoluto de – 17 es 17; y el valor absoluto de 11, es 11; entonces estos valores 17 y 11 se restan, lo que resulta 6, pero porque queda negativo como lo indica el ejemplo </a:t>
            </a:r>
          </a:p>
          <a:p>
            <a:pPr marL="0" indent="0">
              <a:buNone/>
            </a:pPr>
            <a:r>
              <a:rPr lang="es-CL" dirty="0"/>
              <a:t>Queda – 6 porque se conserva el signo del número con valor absoluto más grande, que en este caso es el 17 y él cual es un entero negativo, por ende mi resultado quedara con ese signo.</a:t>
            </a:r>
          </a:p>
          <a:p>
            <a:pPr marL="0" indent="0">
              <a:buNone/>
            </a:pPr>
            <a:r>
              <a:rPr lang="es-CL" dirty="0"/>
              <a:t>. 14 + (-4)  = 10 : se restan sus valores absolutos 14 – 4 = 10, el signo del resultado es el signo del número con valor absoluto mayor, en este caso el 14 y es positivo por ende el resultado será positivo.</a:t>
            </a:r>
          </a:p>
        </p:txBody>
      </p:sp>
    </p:spTree>
    <p:extLst>
      <p:ext uri="{BB962C8B-B14F-4D97-AF65-F5344CB8AC3E}">
        <p14:creationId xmlns:p14="http://schemas.microsoft.com/office/powerpoint/2010/main" val="240132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96533" y="370312"/>
            <a:ext cx="10515600" cy="4351338"/>
          </a:xfrm>
        </p:spPr>
        <p:txBody>
          <a:bodyPr/>
          <a:lstStyle/>
          <a:p>
            <a:endParaRPr lang="es-CL" dirty="0"/>
          </a:p>
          <a:p>
            <a:endParaRPr lang="es-CL" dirty="0"/>
          </a:p>
          <a:p>
            <a:endParaRPr lang="es-CL" dirty="0"/>
          </a:p>
          <a:p>
            <a:pPr marL="0" indent="0">
              <a:buNone/>
            </a:pPr>
            <a:endParaRPr lang="es-CL" dirty="0"/>
          </a:p>
          <a:p>
            <a:endParaRPr lang="es-CL" dirty="0"/>
          </a:p>
        </p:txBody>
      </p:sp>
      <p:sp>
        <p:nvSpPr>
          <p:cNvPr id="5" name="CuadroTexto 4"/>
          <p:cNvSpPr txBox="1"/>
          <p:nvPr/>
        </p:nvSpPr>
        <p:spPr>
          <a:xfrm>
            <a:off x="5414493" y="1056068"/>
            <a:ext cx="6189372" cy="5262979"/>
          </a:xfrm>
          <a:prstGeom prst="rect">
            <a:avLst/>
          </a:prstGeom>
          <a:noFill/>
        </p:spPr>
        <p:txBody>
          <a:bodyPr wrap="square" rtlCol="0">
            <a:spAutoFit/>
          </a:bodyPr>
          <a:lstStyle/>
          <a:p>
            <a:r>
              <a:rPr lang="es-CL" sz="2400" b="1" dirty="0"/>
              <a:t>Para sumar en una recta numérica :</a:t>
            </a:r>
          </a:p>
          <a:p>
            <a:r>
              <a:rPr lang="es-CL" sz="2400" b="1" dirty="0"/>
              <a:t>. El primer número (primer sumando)  siempre me indica en donde me ubico  en la recta numérica , como lo indica el punto en azul en la imagen, el punto se encuentra en el  -1 , el segundo numero me indica si debo moverme a la derecha o izquierda. Cuando es positivo el segundo número me muevo  a la derecha y si es negativo el número hacia la izquierda, la cantidad de veces que indique mi numero, en este cado el 4 es positivo así que desde el -1 me muevo 4 lugares a la derecha porque es positivo el segundo número, y el resultado es a donde quedaste, aquí seria 3</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9500" y="831480"/>
            <a:ext cx="4717959" cy="3148091"/>
          </a:xfrm>
          <a:prstGeom prst="rect">
            <a:avLst/>
          </a:prstGeom>
        </p:spPr>
      </p:pic>
    </p:spTree>
    <p:extLst>
      <p:ext uri="{BB962C8B-B14F-4D97-AF65-F5344CB8AC3E}">
        <p14:creationId xmlns:p14="http://schemas.microsoft.com/office/powerpoint/2010/main" val="29880585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897005"/>
          </a:xfrm>
        </p:spPr>
        <p:txBody>
          <a:bodyPr/>
          <a:lstStyle/>
          <a:p>
            <a:r>
              <a:rPr lang="es-CL" dirty="0"/>
              <a:t>Sustracción de números enteros.</a:t>
            </a:r>
          </a:p>
        </p:txBody>
      </p:sp>
      <p:sp>
        <p:nvSpPr>
          <p:cNvPr id="3" name="Marcador de contenido 2"/>
          <p:cNvSpPr>
            <a:spLocks noGrp="1"/>
          </p:cNvSpPr>
          <p:nvPr>
            <p:ph idx="1"/>
          </p:nvPr>
        </p:nvSpPr>
        <p:spPr>
          <a:xfrm>
            <a:off x="838200" y="1262130"/>
            <a:ext cx="10515600" cy="4914833"/>
          </a:xfrm>
        </p:spPr>
        <p:txBody>
          <a:bodyPr/>
          <a:lstStyle/>
          <a:p>
            <a:r>
              <a:rPr lang="es-CL" dirty="0"/>
              <a:t>Para </a:t>
            </a:r>
            <a:r>
              <a:rPr lang="es-CL" dirty="0">
                <a:solidFill>
                  <a:srgbClr val="FF0000"/>
                </a:solidFill>
              </a:rPr>
              <a:t>restar</a:t>
            </a:r>
            <a:r>
              <a:rPr lang="es-CL" dirty="0"/>
              <a:t> dos numeros enteros, al </a:t>
            </a:r>
            <a:r>
              <a:rPr lang="es-CL" dirty="0">
                <a:solidFill>
                  <a:srgbClr val="FF0000"/>
                </a:solidFill>
              </a:rPr>
              <a:t>minuendo</a:t>
            </a:r>
            <a:r>
              <a:rPr lang="es-CL" dirty="0"/>
              <a:t> se le debe </a:t>
            </a:r>
            <a:r>
              <a:rPr lang="es-CL" dirty="0">
                <a:solidFill>
                  <a:srgbClr val="FF0000"/>
                </a:solidFill>
              </a:rPr>
              <a:t>sumar el inverso aditivo del sustraendo.</a:t>
            </a:r>
          </a:p>
          <a:p>
            <a:r>
              <a:rPr lang="es-CL" dirty="0"/>
              <a:t>Glosario:</a:t>
            </a:r>
          </a:p>
          <a:p>
            <a:pPr marL="514350" indent="-514350">
              <a:buAutoNum type="arabicPeriod"/>
            </a:pPr>
            <a:r>
              <a:rPr lang="es-CL" dirty="0"/>
              <a:t>minuendo:  cantidad a la que se le resta otra.</a:t>
            </a:r>
          </a:p>
          <a:p>
            <a:pPr marL="514350" indent="-514350">
              <a:buAutoNum type="arabicPeriod"/>
            </a:pPr>
            <a:r>
              <a:rPr lang="es-CL" dirty="0"/>
              <a:t>Sustraendo: cantidad que se resta a otra.</a:t>
            </a:r>
          </a:p>
          <a:p>
            <a:pPr marL="514350" indent="-514350">
              <a:buAutoNum type="arabicPeriod"/>
            </a:pPr>
            <a:r>
              <a:rPr lang="es-CL" dirty="0"/>
              <a:t>Inverso u opuesto aditivo:  es el opuesto, lo contrario en sencillas palabras. -3 = 3       5= -5</a:t>
            </a:r>
          </a:p>
          <a:p>
            <a:pPr marL="0" indent="0">
              <a:buNone/>
            </a:pPr>
            <a:endParaRPr lang="es-CL" dirty="0"/>
          </a:p>
        </p:txBody>
      </p:sp>
    </p:spTree>
    <p:extLst>
      <p:ext uri="{BB962C8B-B14F-4D97-AF65-F5344CB8AC3E}">
        <p14:creationId xmlns:p14="http://schemas.microsoft.com/office/powerpoint/2010/main" val="2303604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1102</Words>
  <Application>Microsoft Office PowerPoint</Application>
  <PresentationFormat>Panorámica</PresentationFormat>
  <Paragraphs>70</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Números Enteros Matemática </vt:lpstr>
      <vt:lpstr>Presentación de PowerPoint</vt:lpstr>
      <vt:lpstr>¿Cómo se puede representar los números y ordenar los números enteros?</vt:lpstr>
      <vt:lpstr>Ejemplo:</vt:lpstr>
      <vt:lpstr>Presentación de PowerPoint</vt:lpstr>
      <vt:lpstr>Adición de números enteros</vt:lpstr>
      <vt:lpstr>Presentación de PowerPoint</vt:lpstr>
      <vt:lpstr>Presentación de PowerPoint</vt:lpstr>
      <vt:lpstr>Sustracción de números enteros.</vt:lpstr>
      <vt:lpstr>Presentación de PowerPoint</vt:lpstr>
      <vt:lpstr>Actividades. </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Números Enteros Matemática</dc:title>
  <dc:creator>Naty Avila</dc:creator>
  <cp:lastModifiedBy>gerardo Jara</cp:lastModifiedBy>
  <cp:revision>18</cp:revision>
  <dcterms:created xsi:type="dcterms:W3CDTF">2020-03-27T14:13:19Z</dcterms:created>
  <dcterms:modified xsi:type="dcterms:W3CDTF">2020-04-02T01:19:53Z</dcterms:modified>
</cp:coreProperties>
</file>