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047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6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89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93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22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09882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110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71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1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4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8749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7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001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F9874F-AE3E-42E6-A213-55680C3D28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/>
              <a:t>Present</a:t>
            </a:r>
            <a:r>
              <a:rPr lang="es-CL" dirty="0"/>
              <a:t> </a:t>
            </a:r>
            <a:r>
              <a:rPr lang="es-CL" dirty="0" err="1"/>
              <a:t>perfect</a:t>
            </a:r>
            <a:r>
              <a:rPr lang="es-CL" dirty="0"/>
              <a:t> </a:t>
            </a:r>
            <a:r>
              <a:rPr lang="es-CL" dirty="0" err="1"/>
              <a:t>continuous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627734-6B93-4214-B7A5-EB4BFC57EF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347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D59467-66C4-4DF2-AC2D-EA5E16C9E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Why</a:t>
            </a:r>
            <a:r>
              <a:rPr lang="es-CL" dirty="0"/>
              <a:t> do </a:t>
            </a:r>
            <a:r>
              <a:rPr lang="es-CL" dirty="0" err="1"/>
              <a:t>we</a:t>
            </a:r>
            <a:r>
              <a:rPr lang="es-CL" dirty="0"/>
              <a:t> use </a:t>
            </a:r>
            <a:r>
              <a:rPr lang="es-CL" dirty="0" err="1"/>
              <a:t>it</a:t>
            </a:r>
            <a:r>
              <a:rPr lang="es-CL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5155E8-3E32-4221-A909-A48591EB58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20240"/>
            <a:ext cx="10363826" cy="3870959"/>
          </a:xfrm>
        </p:spPr>
        <p:txBody>
          <a:bodyPr/>
          <a:lstStyle/>
          <a:p>
            <a:pPr marL="0" indent="0">
              <a:buNone/>
            </a:pPr>
            <a:r>
              <a:rPr lang="es-CL" sz="2400" dirty="0"/>
              <a:t>   </a:t>
            </a:r>
            <a:r>
              <a:rPr lang="es-CL" sz="2400" dirty="0" err="1"/>
              <a:t>We</a:t>
            </a:r>
            <a:r>
              <a:rPr lang="es-CL" sz="2400" dirty="0"/>
              <a:t> use </a:t>
            </a:r>
            <a:r>
              <a:rPr lang="es-CL" sz="2400" b="1" i="1" dirty="0" err="1"/>
              <a:t>present</a:t>
            </a:r>
            <a:r>
              <a:rPr lang="es-CL" sz="2400" b="1" i="1" dirty="0"/>
              <a:t> </a:t>
            </a:r>
            <a:r>
              <a:rPr lang="es-CL" sz="2400" b="1" i="1" dirty="0" err="1"/>
              <a:t>perfect</a:t>
            </a:r>
            <a:r>
              <a:rPr lang="es-CL" sz="2400" b="1" i="1" dirty="0"/>
              <a:t> </a:t>
            </a:r>
            <a:r>
              <a:rPr lang="es-CL" sz="2400" b="1" i="1" dirty="0" err="1"/>
              <a:t>continuous</a:t>
            </a:r>
            <a:r>
              <a:rPr lang="es-CL" sz="2400" b="1" i="1" dirty="0"/>
              <a:t> </a:t>
            </a:r>
            <a:r>
              <a:rPr lang="es-CL" sz="2400" dirty="0" err="1"/>
              <a:t>to</a:t>
            </a:r>
            <a:r>
              <a:rPr lang="es-CL" sz="2400" dirty="0"/>
              <a:t>:</a:t>
            </a:r>
          </a:p>
          <a:p>
            <a:pPr marL="0" indent="0">
              <a:buNone/>
            </a:pPr>
            <a:r>
              <a:rPr lang="es-CL" sz="2400" dirty="0">
                <a:solidFill>
                  <a:srgbClr val="00B0F0"/>
                </a:solidFill>
              </a:rPr>
              <a:t>1. </a:t>
            </a:r>
            <a:r>
              <a:rPr lang="es-CL" sz="2400" dirty="0" err="1">
                <a:solidFill>
                  <a:srgbClr val="00B0F0"/>
                </a:solidFill>
              </a:rPr>
              <a:t>express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an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action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that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started</a:t>
            </a:r>
            <a:r>
              <a:rPr lang="es-CL" sz="2400" dirty="0">
                <a:solidFill>
                  <a:srgbClr val="00B0F0"/>
                </a:solidFill>
              </a:rPr>
              <a:t> in </a:t>
            </a:r>
            <a:r>
              <a:rPr lang="es-CL" sz="2400" dirty="0" err="1">
                <a:solidFill>
                  <a:srgbClr val="00B0F0"/>
                </a:solidFill>
              </a:rPr>
              <a:t>the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past</a:t>
            </a:r>
            <a:r>
              <a:rPr lang="es-CL" sz="2400" dirty="0">
                <a:solidFill>
                  <a:srgbClr val="00B0F0"/>
                </a:solidFill>
              </a:rPr>
              <a:t> and </a:t>
            </a:r>
            <a:r>
              <a:rPr lang="es-CL" sz="2400" dirty="0" err="1">
                <a:solidFill>
                  <a:srgbClr val="00B0F0"/>
                </a:solidFill>
              </a:rPr>
              <a:t>continue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until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now</a:t>
            </a:r>
            <a:r>
              <a:rPr lang="es-CL" sz="2400" dirty="0">
                <a:solidFill>
                  <a:srgbClr val="00B0F0"/>
                </a:solidFill>
              </a:rPr>
              <a:t>. </a:t>
            </a:r>
          </a:p>
          <a:p>
            <a:pPr marL="0" indent="0">
              <a:buNone/>
            </a:pPr>
            <a:r>
              <a:rPr lang="es-CL" sz="2400" dirty="0"/>
              <a:t>            Ex. </a:t>
            </a:r>
            <a:r>
              <a:rPr lang="es-CL" sz="2400" b="1" i="1" dirty="0" err="1"/>
              <a:t>They</a:t>
            </a:r>
            <a:r>
              <a:rPr lang="es-CL" sz="2400" b="1" i="1" dirty="0"/>
              <a:t> </a:t>
            </a:r>
            <a:r>
              <a:rPr lang="es-CL" sz="2400" b="1" i="1" dirty="0" err="1"/>
              <a:t>have</a:t>
            </a:r>
            <a:r>
              <a:rPr lang="es-CL" sz="2400" b="1" i="1" dirty="0"/>
              <a:t> </a:t>
            </a:r>
            <a:r>
              <a:rPr lang="es-CL" sz="2400" b="1" i="1" dirty="0" err="1"/>
              <a:t>been</a:t>
            </a:r>
            <a:r>
              <a:rPr lang="es-CL" sz="2400" b="1" i="1" dirty="0"/>
              <a:t> </a:t>
            </a:r>
            <a:r>
              <a:rPr lang="es-CL" sz="2400" b="1" i="1" dirty="0" err="1"/>
              <a:t>waiting</a:t>
            </a:r>
            <a:r>
              <a:rPr lang="es-CL" sz="2400" b="1" i="1" dirty="0"/>
              <a:t> </a:t>
            </a:r>
            <a:r>
              <a:rPr lang="es-CL" sz="2400" b="1" i="1" dirty="0" err="1"/>
              <a:t>for</a:t>
            </a:r>
            <a:r>
              <a:rPr lang="es-CL" sz="2400" b="1" i="1" dirty="0"/>
              <a:t> </a:t>
            </a:r>
            <a:r>
              <a:rPr lang="es-CL" sz="2400" b="1" i="1" dirty="0" err="1"/>
              <a:t>you</a:t>
            </a:r>
            <a:r>
              <a:rPr lang="es-CL" sz="2400" b="1" i="1" dirty="0"/>
              <a:t> </a:t>
            </a:r>
            <a:r>
              <a:rPr lang="es-CL" sz="2400" b="1" i="1" dirty="0" err="1"/>
              <a:t>for</a:t>
            </a:r>
            <a:r>
              <a:rPr lang="es-CL" sz="2400" b="1" i="1" dirty="0"/>
              <a:t> a </a:t>
            </a:r>
            <a:r>
              <a:rPr lang="es-CL" sz="2400" b="1" i="1" dirty="0" err="1"/>
              <a:t>while</a:t>
            </a:r>
            <a:r>
              <a:rPr lang="es-CL" sz="2400" b="1" i="1" dirty="0"/>
              <a:t>. </a:t>
            </a:r>
          </a:p>
          <a:p>
            <a:pPr marL="0" indent="0">
              <a:buNone/>
            </a:pPr>
            <a:r>
              <a:rPr lang="es-CL" sz="2400" dirty="0">
                <a:solidFill>
                  <a:srgbClr val="00B0F0"/>
                </a:solidFill>
              </a:rPr>
              <a:t>2. </a:t>
            </a:r>
            <a:r>
              <a:rPr lang="es-CL" sz="2400" dirty="0" err="1">
                <a:solidFill>
                  <a:srgbClr val="00B0F0"/>
                </a:solidFill>
              </a:rPr>
              <a:t>express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an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action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that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started</a:t>
            </a:r>
            <a:r>
              <a:rPr lang="es-CL" sz="2400" dirty="0">
                <a:solidFill>
                  <a:srgbClr val="00B0F0"/>
                </a:solidFill>
              </a:rPr>
              <a:t> in </a:t>
            </a:r>
            <a:r>
              <a:rPr lang="es-CL" sz="2400" dirty="0" err="1">
                <a:solidFill>
                  <a:srgbClr val="00B0F0"/>
                </a:solidFill>
              </a:rPr>
              <a:t>the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past</a:t>
            </a:r>
            <a:r>
              <a:rPr lang="es-CL" sz="2400" dirty="0">
                <a:solidFill>
                  <a:srgbClr val="00B0F0"/>
                </a:solidFill>
              </a:rPr>
              <a:t> and </a:t>
            </a:r>
            <a:r>
              <a:rPr lang="es-CL" sz="2400" dirty="0" err="1">
                <a:solidFill>
                  <a:srgbClr val="00B0F0"/>
                </a:solidFill>
              </a:rPr>
              <a:t>finished</a:t>
            </a:r>
            <a:r>
              <a:rPr lang="es-CL" sz="2400" dirty="0">
                <a:solidFill>
                  <a:srgbClr val="00B0F0"/>
                </a:solidFill>
              </a:rPr>
              <a:t>, </a:t>
            </a:r>
            <a:r>
              <a:rPr lang="es-CL" sz="2400" dirty="0" err="1">
                <a:solidFill>
                  <a:srgbClr val="00B0F0"/>
                </a:solidFill>
              </a:rPr>
              <a:t>but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is</a:t>
            </a:r>
            <a:r>
              <a:rPr lang="es-CL" sz="2400" dirty="0">
                <a:solidFill>
                  <a:srgbClr val="00B0F0"/>
                </a:solidFill>
              </a:rPr>
              <a:t> has </a:t>
            </a:r>
            <a:r>
              <a:rPr lang="es-CL" sz="2400" dirty="0" err="1">
                <a:solidFill>
                  <a:srgbClr val="00B0F0"/>
                </a:solidFill>
              </a:rPr>
              <a:t>repercussion</a:t>
            </a:r>
            <a:r>
              <a:rPr lang="es-CL" sz="2400" dirty="0">
                <a:solidFill>
                  <a:srgbClr val="00B0F0"/>
                </a:solidFill>
              </a:rPr>
              <a:t> in </a:t>
            </a:r>
            <a:r>
              <a:rPr lang="es-CL" sz="2400" dirty="0" err="1">
                <a:solidFill>
                  <a:srgbClr val="00B0F0"/>
                </a:solidFill>
              </a:rPr>
              <a:t>the</a:t>
            </a:r>
            <a:r>
              <a:rPr lang="es-CL" sz="2400" dirty="0">
                <a:solidFill>
                  <a:srgbClr val="00B0F0"/>
                </a:solidFill>
              </a:rPr>
              <a:t> </a:t>
            </a:r>
            <a:r>
              <a:rPr lang="es-CL" sz="2400" dirty="0" err="1">
                <a:solidFill>
                  <a:srgbClr val="00B0F0"/>
                </a:solidFill>
              </a:rPr>
              <a:t>present</a:t>
            </a:r>
            <a:r>
              <a:rPr lang="es-CL" sz="2400" dirty="0">
                <a:solidFill>
                  <a:srgbClr val="00B0F0"/>
                </a:solidFill>
              </a:rPr>
              <a:t>. </a:t>
            </a:r>
          </a:p>
          <a:p>
            <a:pPr marL="0" indent="0">
              <a:buNone/>
            </a:pPr>
            <a:r>
              <a:rPr lang="es-CL" sz="2400" dirty="0"/>
              <a:t>            Ex. </a:t>
            </a:r>
            <a:r>
              <a:rPr lang="en-US" sz="2400" b="1" i="1" dirty="0"/>
              <a:t>Someone has been eating my chips. </a:t>
            </a:r>
            <a:endParaRPr lang="es-CL" sz="2400" b="1" i="1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69276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037BD-97C5-4C26-9BBE-7E262DA8D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050235"/>
          </a:xfrm>
        </p:spPr>
        <p:txBody>
          <a:bodyPr>
            <a:normAutofit/>
          </a:bodyPr>
          <a:lstStyle/>
          <a:p>
            <a:r>
              <a:rPr lang="es-CL" sz="3200" dirty="0"/>
              <a:t>HAVE AND HAS are </a:t>
            </a:r>
            <a:r>
              <a:rPr lang="es-CL" sz="3200" dirty="0" err="1"/>
              <a:t>used</a:t>
            </a:r>
            <a:r>
              <a:rPr lang="es-CL" sz="3200" dirty="0"/>
              <a:t> </a:t>
            </a:r>
            <a:r>
              <a:rPr lang="es-CL" sz="3200" dirty="0" err="1"/>
              <a:t>with</a:t>
            </a:r>
            <a:r>
              <a:rPr lang="es-CL" sz="3200" dirty="0"/>
              <a:t> </a:t>
            </a:r>
            <a:r>
              <a:rPr lang="es-CL" sz="3200" dirty="0" err="1"/>
              <a:t>different</a:t>
            </a:r>
            <a:r>
              <a:rPr lang="es-CL" sz="3200" dirty="0"/>
              <a:t> </a:t>
            </a:r>
            <a:r>
              <a:rPr lang="es-CL" sz="3200" dirty="0" err="1"/>
              <a:t>subjects</a:t>
            </a:r>
            <a:r>
              <a:rPr lang="es-CL" sz="3200" dirty="0"/>
              <a:t>.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4BE426-9BA7-4ABC-87E1-208464016F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sz="2400" dirty="0">
                <a:solidFill>
                  <a:srgbClr val="FF0000"/>
                </a:solidFill>
              </a:rPr>
              <a:t>HAVE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21BD978-D36F-48A4-BCCB-2469F13B98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L" dirty="0"/>
              <a:t>I</a:t>
            </a:r>
          </a:p>
          <a:p>
            <a:r>
              <a:rPr lang="es-CL" dirty="0"/>
              <a:t>YOU</a:t>
            </a:r>
          </a:p>
          <a:p>
            <a:r>
              <a:rPr lang="es-CL" dirty="0"/>
              <a:t>WE</a:t>
            </a:r>
          </a:p>
          <a:p>
            <a:r>
              <a:rPr lang="es-CL" dirty="0"/>
              <a:t>THEY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A7D6EE8-4D25-42FA-9D2E-08D6FD526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sz="2400" dirty="0">
                <a:solidFill>
                  <a:srgbClr val="FF0000"/>
                </a:solidFill>
              </a:rPr>
              <a:t>HAS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671F3A1-8344-4E17-83FF-2172AEB4F72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CL" dirty="0"/>
              <a:t>HE</a:t>
            </a:r>
          </a:p>
          <a:p>
            <a:r>
              <a:rPr lang="es-CL" dirty="0"/>
              <a:t>SHE</a:t>
            </a:r>
          </a:p>
          <a:p>
            <a:r>
              <a:rPr lang="es-CL" dirty="0"/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2428741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99419-4BC9-4D99-B53C-213D91A91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Affirmative</a:t>
            </a:r>
            <a:r>
              <a:rPr lang="es-CL" dirty="0"/>
              <a:t> </a:t>
            </a:r>
            <a:r>
              <a:rPr lang="es-CL" dirty="0" err="1"/>
              <a:t>form</a:t>
            </a:r>
            <a:endParaRPr lang="es-CL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85A5453-51ED-425F-B77A-AACAFC12C20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7622589"/>
              </p:ext>
            </p:extLst>
          </p:nvPr>
        </p:nvGraphicFramePr>
        <p:xfrm>
          <a:off x="914400" y="2366963"/>
          <a:ext cx="10515600" cy="239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53">
                  <a:extLst>
                    <a:ext uri="{9D8B030D-6E8A-4147-A177-3AD203B41FA5}">
                      <a16:colId xmlns:a16="http://schemas.microsoft.com/office/drawing/2014/main" val="2258757382"/>
                    </a:ext>
                  </a:extLst>
                </a:gridCol>
                <a:gridCol w="3082132">
                  <a:extLst>
                    <a:ext uri="{9D8B030D-6E8A-4147-A177-3AD203B41FA5}">
                      <a16:colId xmlns:a16="http://schemas.microsoft.com/office/drawing/2014/main" val="3780378223"/>
                    </a:ext>
                  </a:extLst>
                </a:gridCol>
                <a:gridCol w="1950689">
                  <a:extLst>
                    <a:ext uri="{9D8B030D-6E8A-4147-A177-3AD203B41FA5}">
                      <a16:colId xmlns:a16="http://schemas.microsoft.com/office/drawing/2014/main" val="1132234494"/>
                    </a:ext>
                  </a:extLst>
                </a:gridCol>
                <a:gridCol w="3272926">
                  <a:extLst>
                    <a:ext uri="{9D8B030D-6E8A-4147-A177-3AD203B41FA5}">
                      <a16:colId xmlns:a16="http://schemas.microsoft.com/office/drawing/2014/main" val="3284335275"/>
                    </a:ext>
                  </a:extLst>
                </a:gridCol>
              </a:tblGrid>
              <a:tr h="798088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HAVE/HAS    BEEN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V (ING)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901560"/>
                  </a:ext>
                </a:extLst>
              </a:tr>
              <a:tr h="798088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HAVE BEEN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TALKING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BY PHONE FOR 1 HOUR.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895639"/>
                  </a:ext>
                </a:extLst>
              </a:tr>
              <a:tr h="798088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HAS BEEN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BY PHONE FOR 1 HOUR.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498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910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99419-4BC9-4D99-B53C-213D91A91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NEGative</a:t>
            </a:r>
            <a:r>
              <a:rPr lang="es-CL" dirty="0"/>
              <a:t> </a:t>
            </a:r>
            <a:r>
              <a:rPr lang="es-CL" dirty="0" err="1"/>
              <a:t>form</a:t>
            </a:r>
            <a:endParaRPr lang="es-CL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85A5453-51ED-425F-B77A-AACAFC12C20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16910121"/>
              </p:ext>
            </p:extLst>
          </p:nvPr>
        </p:nvGraphicFramePr>
        <p:xfrm>
          <a:off x="914400" y="2366963"/>
          <a:ext cx="10190923" cy="241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287">
                  <a:extLst>
                    <a:ext uri="{9D8B030D-6E8A-4147-A177-3AD203B41FA5}">
                      <a16:colId xmlns:a16="http://schemas.microsoft.com/office/drawing/2014/main" val="2258757382"/>
                    </a:ext>
                  </a:extLst>
                </a:gridCol>
                <a:gridCol w="3379304">
                  <a:extLst>
                    <a:ext uri="{9D8B030D-6E8A-4147-A177-3AD203B41FA5}">
                      <a16:colId xmlns:a16="http://schemas.microsoft.com/office/drawing/2014/main" val="3780378223"/>
                    </a:ext>
                  </a:extLst>
                </a:gridCol>
                <a:gridCol w="1890460">
                  <a:extLst>
                    <a:ext uri="{9D8B030D-6E8A-4147-A177-3AD203B41FA5}">
                      <a16:colId xmlns:a16="http://schemas.microsoft.com/office/drawing/2014/main" val="1132234494"/>
                    </a:ext>
                  </a:extLst>
                </a:gridCol>
                <a:gridCol w="3171872">
                  <a:extLst>
                    <a:ext uri="{9D8B030D-6E8A-4147-A177-3AD203B41FA5}">
                      <a16:colId xmlns:a16="http://schemas.microsoft.com/office/drawing/2014/main" val="3284335275"/>
                    </a:ext>
                  </a:extLst>
                </a:gridCol>
              </a:tblGrid>
              <a:tr h="798088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HAVE/HAS   NOT BEEN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V (ING)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901560"/>
                  </a:ext>
                </a:extLst>
              </a:tr>
              <a:tr h="798088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HAVE NOT (HAVEN´T) BEEN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TALKING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BY PHONE FOR 1 HOUR.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895639"/>
                  </a:ext>
                </a:extLst>
              </a:tr>
              <a:tr h="798088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HAS NOT (HASN´T) BEEN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BY PHONE FOR 1 HOUR.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498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89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499419-4BC9-4D99-B53C-213D91A91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interroGative</a:t>
            </a:r>
            <a:r>
              <a:rPr lang="es-CL" dirty="0"/>
              <a:t> </a:t>
            </a:r>
            <a:r>
              <a:rPr lang="es-CL" dirty="0" err="1"/>
              <a:t>form</a:t>
            </a:r>
            <a:endParaRPr lang="es-CL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85A5453-51ED-425F-B77A-AACAFC12C203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68105102"/>
              </p:ext>
            </p:extLst>
          </p:nvPr>
        </p:nvGraphicFramePr>
        <p:xfrm>
          <a:off x="914400" y="2366963"/>
          <a:ext cx="10515600" cy="239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6852">
                  <a:extLst>
                    <a:ext uri="{9D8B030D-6E8A-4147-A177-3AD203B41FA5}">
                      <a16:colId xmlns:a16="http://schemas.microsoft.com/office/drawing/2014/main" val="2258757382"/>
                    </a:ext>
                  </a:extLst>
                </a:gridCol>
                <a:gridCol w="1401650">
                  <a:extLst>
                    <a:ext uri="{9D8B030D-6E8A-4147-A177-3AD203B41FA5}">
                      <a16:colId xmlns:a16="http://schemas.microsoft.com/office/drawing/2014/main" val="3780378223"/>
                    </a:ext>
                  </a:extLst>
                </a:gridCol>
                <a:gridCol w="1743483">
                  <a:extLst>
                    <a:ext uri="{9D8B030D-6E8A-4147-A177-3AD203B41FA5}">
                      <a16:colId xmlns:a16="http://schemas.microsoft.com/office/drawing/2014/main" val="964974516"/>
                    </a:ext>
                  </a:extLst>
                </a:gridCol>
                <a:gridCol w="1950689">
                  <a:extLst>
                    <a:ext uri="{9D8B030D-6E8A-4147-A177-3AD203B41FA5}">
                      <a16:colId xmlns:a16="http://schemas.microsoft.com/office/drawing/2014/main" val="1132234494"/>
                    </a:ext>
                  </a:extLst>
                </a:gridCol>
                <a:gridCol w="3272926">
                  <a:extLst>
                    <a:ext uri="{9D8B030D-6E8A-4147-A177-3AD203B41FA5}">
                      <a16:colId xmlns:a16="http://schemas.microsoft.com/office/drawing/2014/main" val="3284335275"/>
                    </a:ext>
                  </a:extLst>
                </a:gridCol>
              </a:tblGrid>
              <a:tr h="798088"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HAVE/HAS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BEEN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V (ING)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C   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3901560"/>
                  </a:ext>
                </a:extLst>
              </a:tr>
              <a:tr h="798088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BEEN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TALKING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BY PHONE FOR 1 HOUR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895639"/>
                  </a:ext>
                </a:extLst>
              </a:tr>
              <a:tr h="798088"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HAS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BEEN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TALKING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/>
                        <a:t>BY PHONE FOR 1 HOUR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498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509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exceptions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000" b="1" dirty="0"/>
              <a:t>She's known</a:t>
            </a:r>
            <a:r>
              <a:rPr lang="en-US" sz="3000" dirty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/>
              <a:t>I've hated</a:t>
            </a:r>
            <a:r>
              <a:rPr lang="en-US" sz="3000" dirty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/>
              <a:t>I've heard</a:t>
            </a:r>
            <a:r>
              <a:rPr lang="en-US" sz="3000" dirty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/>
              <a:t>We've understood</a:t>
            </a:r>
            <a:r>
              <a:rPr lang="en-US" sz="3000" dirty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en-US" sz="3000" b="1" dirty="0"/>
              <a:t>we've heard</a:t>
            </a:r>
            <a:r>
              <a:rPr lang="en-US" sz="3000" dirty="0"/>
              <a:t> 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Note</a:t>
            </a:r>
            <a:r>
              <a:rPr lang="en-US" b="1" i="1"/>
              <a:t>:  </a:t>
            </a:r>
            <a:r>
              <a:rPr lang="en-US" b="1" i="1">
                <a:solidFill>
                  <a:srgbClr val="FF0000"/>
                </a:solidFill>
              </a:rPr>
              <a:t>for </a:t>
            </a:r>
            <a:r>
              <a:rPr lang="en-US" b="1" i="1" dirty="0">
                <a:solidFill>
                  <a:srgbClr val="FF0000"/>
                </a:solidFill>
              </a:rPr>
              <a:t>theses ones use present perfect</a:t>
            </a:r>
            <a:endParaRPr lang="es-E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A4BB97-8BB4-4566-80BB-68C79AD8A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WATCH THE NEXT VIDEO IF YOU STILL HAVE SOME DOUBTS.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CF315E-11DA-499C-9DD4-903CBD928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sz="3600" dirty="0"/>
              <a:t>https://www.youtube.com/watch?v=-JuL68R8TvY</a:t>
            </a:r>
          </a:p>
        </p:txBody>
      </p:sp>
    </p:spTree>
    <p:extLst>
      <p:ext uri="{BB962C8B-B14F-4D97-AF65-F5344CB8AC3E}">
        <p14:creationId xmlns:p14="http://schemas.microsoft.com/office/powerpoint/2010/main" val="2532550345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165</TotalTime>
  <Words>229</Words>
  <Application>Microsoft Office PowerPoint</Application>
  <PresentationFormat>Panorámica</PresentationFormat>
  <Paragraphs>71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Gill Sans MT</vt:lpstr>
      <vt:lpstr>Impact</vt:lpstr>
      <vt:lpstr>Wingdings</vt:lpstr>
      <vt:lpstr>Distintivo</vt:lpstr>
      <vt:lpstr>Present perfect continuous</vt:lpstr>
      <vt:lpstr>Why do we use it?</vt:lpstr>
      <vt:lpstr>HAVE AND HAS are used with different subjects.</vt:lpstr>
      <vt:lpstr>Affirmative form</vt:lpstr>
      <vt:lpstr>NEGative form</vt:lpstr>
      <vt:lpstr>interroGative form</vt:lpstr>
      <vt:lpstr>Some exceptions</vt:lpstr>
      <vt:lpstr>WATCH THE NEXT VIDEO IF YOU STILL HAVE SOME DOUBTS.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continuous</dc:title>
  <dc:creator>claudio amaro amaro</dc:creator>
  <cp:lastModifiedBy>claudio amaro amaro</cp:lastModifiedBy>
  <cp:revision>17</cp:revision>
  <dcterms:created xsi:type="dcterms:W3CDTF">2018-03-11T23:00:50Z</dcterms:created>
  <dcterms:modified xsi:type="dcterms:W3CDTF">2020-03-29T02:51:43Z</dcterms:modified>
</cp:coreProperties>
</file>