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1" r:id="rId12"/>
    <p:sldId id="272" r:id="rId13"/>
    <p:sldId id="267" r:id="rId14"/>
    <p:sldId id="274" r:id="rId15"/>
    <p:sldId id="273" r:id="rId16"/>
    <p:sldId id="275" r:id="rId17"/>
    <p:sldId id="268" r:id="rId18"/>
    <p:sldId id="270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601DE-3E70-4B0D-A7A0-A329EA25E36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E6C16E-04D0-4ABF-8452-0BE5BCB43F32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Tipos de mezclas</a:t>
          </a:r>
        </a:p>
      </dgm:t>
    </dgm:pt>
    <dgm:pt modelId="{D8862FD6-FFE7-4254-A7E1-A1D44557A042}" type="parTrans" cxnId="{2866A445-2896-41BC-8337-8B23F52E10BC}">
      <dgm:prSet/>
      <dgm:spPr/>
      <dgm:t>
        <a:bodyPr/>
        <a:lstStyle/>
        <a:p>
          <a:endParaRPr lang="es-ES"/>
        </a:p>
      </dgm:t>
    </dgm:pt>
    <dgm:pt modelId="{9C580A9D-EF56-4713-AB57-A5680CDB309F}" type="sibTrans" cxnId="{2866A445-2896-41BC-8337-8B23F52E10BC}">
      <dgm:prSet/>
      <dgm:spPr/>
      <dgm:t>
        <a:bodyPr/>
        <a:lstStyle/>
        <a:p>
          <a:endParaRPr lang="es-ES"/>
        </a:p>
      </dgm:t>
    </dgm:pt>
    <dgm:pt modelId="{B5640324-5446-4B23-AD17-C6AF3E78628D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Heterogéneas</a:t>
          </a:r>
          <a:r>
            <a:rPr lang="es-ES" sz="1600" b="1" dirty="0">
              <a:solidFill>
                <a:schemeClr val="tx1"/>
              </a:solidFill>
            </a:rPr>
            <a:t> </a:t>
          </a:r>
        </a:p>
      </dgm:t>
    </dgm:pt>
    <dgm:pt modelId="{D5F7C52D-5844-4D3F-A23A-28B9E5AFA4E2}" type="parTrans" cxnId="{DE8C15EB-454D-4591-B5DD-F0D2A79115EF}">
      <dgm:prSet/>
      <dgm:spPr/>
      <dgm:t>
        <a:bodyPr/>
        <a:lstStyle/>
        <a:p>
          <a:endParaRPr lang="es-ES"/>
        </a:p>
      </dgm:t>
    </dgm:pt>
    <dgm:pt modelId="{51267C37-5A01-4440-A643-9FB41738E10E}" type="sibTrans" cxnId="{DE8C15EB-454D-4591-B5DD-F0D2A79115EF}">
      <dgm:prSet/>
      <dgm:spPr/>
      <dgm:t>
        <a:bodyPr/>
        <a:lstStyle/>
        <a:p>
          <a:endParaRPr lang="es-ES"/>
        </a:p>
      </dgm:t>
    </dgm:pt>
    <dgm:pt modelId="{F9E9BF36-59F5-4C6B-BAD2-02F488DAA74F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Sus componentes se pueden observar a simple vista. </a:t>
          </a:r>
        </a:p>
        <a:p>
          <a:r>
            <a:rPr lang="es-ES" sz="2000" b="1" dirty="0">
              <a:solidFill>
                <a:schemeClr val="tx1"/>
              </a:solidFill>
            </a:rPr>
            <a:t>Son separables por métodos simples</a:t>
          </a:r>
        </a:p>
      </dgm:t>
    </dgm:pt>
    <dgm:pt modelId="{D176125E-51A4-4BBF-A86F-9491F0A1BE6E}" type="parTrans" cxnId="{1C59A149-2CC3-4F09-A89D-789AC9F392C8}">
      <dgm:prSet/>
      <dgm:spPr/>
      <dgm:t>
        <a:bodyPr/>
        <a:lstStyle/>
        <a:p>
          <a:endParaRPr lang="es-ES"/>
        </a:p>
      </dgm:t>
    </dgm:pt>
    <dgm:pt modelId="{914B32DB-5EF3-4F39-BF45-89671A20BCF4}" type="sibTrans" cxnId="{1C59A149-2CC3-4F09-A89D-789AC9F392C8}">
      <dgm:prSet/>
      <dgm:spPr/>
      <dgm:t>
        <a:bodyPr/>
        <a:lstStyle/>
        <a:p>
          <a:endParaRPr lang="es-ES"/>
        </a:p>
      </dgm:t>
    </dgm:pt>
    <dgm:pt modelId="{FD1E7B1C-0B9F-4ED1-98A6-876759916455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Homogéneas </a:t>
          </a:r>
        </a:p>
      </dgm:t>
    </dgm:pt>
    <dgm:pt modelId="{0B3CD232-8A48-4898-BCE8-78BA73DE712D}" type="parTrans" cxnId="{0DC191A5-01FA-4F13-9DE6-96FF8F904675}">
      <dgm:prSet/>
      <dgm:spPr/>
      <dgm:t>
        <a:bodyPr/>
        <a:lstStyle/>
        <a:p>
          <a:endParaRPr lang="es-ES"/>
        </a:p>
      </dgm:t>
    </dgm:pt>
    <dgm:pt modelId="{22248D23-9868-4892-9BE7-91E385124ACE}" type="sibTrans" cxnId="{0DC191A5-01FA-4F13-9DE6-96FF8F904675}">
      <dgm:prSet/>
      <dgm:spPr/>
      <dgm:t>
        <a:bodyPr/>
        <a:lstStyle/>
        <a:p>
          <a:endParaRPr lang="es-ES"/>
        </a:p>
      </dgm:t>
    </dgm:pt>
    <dgm:pt modelId="{50FA52A8-E825-46A2-AF69-1DE88B357762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Sus componentes no se pueden diferenciar, ya que forman una sola fase. </a:t>
          </a:r>
        </a:p>
        <a:p>
          <a:r>
            <a:rPr lang="es-ES" sz="2000" b="1" dirty="0">
              <a:solidFill>
                <a:schemeClr val="tx1"/>
              </a:solidFill>
            </a:rPr>
            <a:t>No se pueden separar de manera simple</a:t>
          </a:r>
          <a:r>
            <a:rPr lang="es-ES" sz="1700" b="1" dirty="0">
              <a:solidFill>
                <a:schemeClr val="tx1"/>
              </a:solidFill>
            </a:rPr>
            <a:t>.</a:t>
          </a:r>
        </a:p>
        <a:p>
          <a:endParaRPr lang="es-ES" sz="1700" b="1" dirty="0">
            <a:solidFill>
              <a:schemeClr val="tx1"/>
            </a:solidFill>
          </a:endParaRPr>
        </a:p>
      </dgm:t>
    </dgm:pt>
    <dgm:pt modelId="{4F89FA74-C6E9-4ACC-8115-C6E100C66CE5}" type="parTrans" cxnId="{C599C7D3-BA63-4D2C-9A52-710694B87C02}">
      <dgm:prSet/>
      <dgm:spPr/>
      <dgm:t>
        <a:bodyPr/>
        <a:lstStyle/>
        <a:p>
          <a:endParaRPr lang="es-ES"/>
        </a:p>
      </dgm:t>
    </dgm:pt>
    <dgm:pt modelId="{2018334E-C646-4985-AC92-B3B4417D536B}" type="sibTrans" cxnId="{C599C7D3-BA63-4D2C-9A52-710694B87C02}">
      <dgm:prSet/>
      <dgm:spPr/>
      <dgm:t>
        <a:bodyPr/>
        <a:lstStyle/>
        <a:p>
          <a:endParaRPr lang="es-ES"/>
        </a:p>
      </dgm:t>
    </dgm:pt>
    <dgm:pt modelId="{E08CC967-AA47-4EF1-9177-0B2142A0CD56}" type="pres">
      <dgm:prSet presAssocID="{EE9601DE-3E70-4B0D-A7A0-A329EA25E3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62E4D1-B15A-43D4-9BAE-106F68E1B2A1}" type="pres">
      <dgm:prSet presAssocID="{3EE6C16E-04D0-4ABF-8452-0BE5BCB43F32}" presName="root1" presStyleCnt="0"/>
      <dgm:spPr/>
    </dgm:pt>
    <dgm:pt modelId="{EF980BD1-3BCE-4C0C-A1C2-BDBE9D1B28E0}" type="pres">
      <dgm:prSet presAssocID="{3EE6C16E-04D0-4ABF-8452-0BE5BCB43F32}" presName="LevelOneTextNode" presStyleLbl="node0" presStyleIdx="0" presStyleCnt="1" custLinFactNeighborX="-14534" custLinFactNeighborY="-11436">
        <dgm:presLayoutVars>
          <dgm:chPref val="3"/>
        </dgm:presLayoutVars>
      </dgm:prSet>
      <dgm:spPr/>
    </dgm:pt>
    <dgm:pt modelId="{CC53CCC6-084B-40CA-97EF-B66AEBED1078}" type="pres">
      <dgm:prSet presAssocID="{3EE6C16E-04D0-4ABF-8452-0BE5BCB43F32}" presName="level2hierChild" presStyleCnt="0"/>
      <dgm:spPr/>
    </dgm:pt>
    <dgm:pt modelId="{AE049D49-5021-48E8-96BF-0BE6456A526D}" type="pres">
      <dgm:prSet presAssocID="{D5F7C52D-5844-4D3F-A23A-28B9E5AFA4E2}" presName="conn2-1" presStyleLbl="parChTrans1D2" presStyleIdx="0" presStyleCnt="2"/>
      <dgm:spPr/>
    </dgm:pt>
    <dgm:pt modelId="{1C6D20A4-5565-48E3-9C5A-EA7A4368E02F}" type="pres">
      <dgm:prSet presAssocID="{D5F7C52D-5844-4D3F-A23A-28B9E5AFA4E2}" presName="connTx" presStyleLbl="parChTrans1D2" presStyleIdx="0" presStyleCnt="2"/>
      <dgm:spPr/>
    </dgm:pt>
    <dgm:pt modelId="{083DEDBE-7830-4C38-B8E0-9A45262622AD}" type="pres">
      <dgm:prSet presAssocID="{B5640324-5446-4B23-AD17-C6AF3E78628D}" presName="root2" presStyleCnt="0"/>
      <dgm:spPr/>
    </dgm:pt>
    <dgm:pt modelId="{1A3D84E2-4267-41BB-AF95-3B73EFDBCB4F}" type="pres">
      <dgm:prSet presAssocID="{B5640324-5446-4B23-AD17-C6AF3E78628D}" presName="LevelTwoTextNode" presStyleLbl="node2" presStyleIdx="0" presStyleCnt="2">
        <dgm:presLayoutVars>
          <dgm:chPref val="3"/>
        </dgm:presLayoutVars>
      </dgm:prSet>
      <dgm:spPr/>
    </dgm:pt>
    <dgm:pt modelId="{4911DD03-3BE8-44E9-8776-DE153BA22F7C}" type="pres">
      <dgm:prSet presAssocID="{B5640324-5446-4B23-AD17-C6AF3E78628D}" presName="level3hierChild" presStyleCnt="0"/>
      <dgm:spPr/>
    </dgm:pt>
    <dgm:pt modelId="{4D5D42DC-B156-494C-AA0A-28B0FF76E68A}" type="pres">
      <dgm:prSet presAssocID="{D176125E-51A4-4BBF-A86F-9491F0A1BE6E}" presName="conn2-1" presStyleLbl="parChTrans1D3" presStyleIdx="0" presStyleCnt="2"/>
      <dgm:spPr/>
    </dgm:pt>
    <dgm:pt modelId="{7CD74329-5C93-4B8B-B722-17A25DCFA754}" type="pres">
      <dgm:prSet presAssocID="{D176125E-51A4-4BBF-A86F-9491F0A1BE6E}" presName="connTx" presStyleLbl="parChTrans1D3" presStyleIdx="0" presStyleCnt="2"/>
      <dgm:spPr/>
    </dgm:pt>
    <dgm:pt modelId="{42FFABCB-599D-4572-94F9-42CE0258A9D0}" type="pres">
      <dgm:prSet presAssocID="{F9E9BF36-59F5-4C6B-BAD2-02F488DAA74F}" presName="root2" presStyleCnt="0"/>
      <dgm:spPr/>
    </dgm:pt>
    <dgm:pt modelId="{63714109-6A53-46FE-8B31-060348727CD1}" type="pres">
      <dgm:prSet presAssocID="{F9E9BF36-59F5-4C6B-BAD2-02F488DAA74F}" presName="LevelTwoTextNode" presStyleLbl="node3" presStyleIdx="0" presStyleCnt="2" custScaleX="286434" custScaleY="129137" custLinFactNeighborX="-15157" custLinFactNeighborY="14534">
        <dgm:presLayoutVars>
          <dgm:chPref val="3"/>
        </dgm:presLayoutVars>
      </dgm:prSet>
      <dgm:spPr/>
    </dgm:pt>
    <dgm:pt modelId="{E6E926D5-54C5-42F1-810E-E8E84926D6A7}" type="pres">
      <dgm:prSet presAssocID="{F9E9BF36-59F5-4C6B-BAD2-02F488DAA74F}" presName="level3hierChild" presStyleCnt="0"/>
      <dgm:spPr/>
    </dgm:pt>
    <dgm:pt modelId="{6E61C030-B66F-4172-989D-8B333AD351A8}" type="pres">
      <dgm:prSet presAssocID="{0B3CD232-8A48-4898-BCE8-78BA73DE712D}" presName="conn2-1" presStyleLbl="parChTrans1D2" presStyleIdx="1" presStyleCnt="2"/>
      <dgm:spPr/>
    </dgm:pt>
    <dgm:pt modelId="{FB781575-E338-4478-9EFD-74E08B4E92D9}" type="pres">
      <dgm:prSet presAssocID="{0B3CD232-8A48-4898-BCE8-78BA73DE712D}" presName="connTx" presStyleLbl="parChTrans1D2" presStyleIdx="1" presStyleCnt="2"/>
      <dgm:spPr/>
    </dgm:pt>
    <dgm:pt modelId="{187F6437-C9FB-4BC2-9C8E-874305AB02EE}" type="pres">
      <dgm:prSet presAssocID="{FD1E7B1C-0B9F-4ED1-98A6-876759916455}" presName="root2" presStyleCnt="0"/>
      <dgm:spPr/>
    </dgm:pt>
    <dgm:pt modelId="{339D0596-E3C4-4D81-8570-96B0DEAEEB4D}" type="pres">
      <dgm:prSet presAssocID="{FD1E7B1C-0B9F-4ED1-98A6-876759916455}" presName="LevelTwoTextNode" presStyleLbl="node2" presStyleIdx="1" presStyleCnt="2">
        <dgm:presLayoutVars>
          <dgm:chPref val="3"/>
        </dgm:presLayoutVars>
      </dgm:prSet>
      <dgm:spPr/>
    </dgm:pt>
    <dgm:pt modelId="{FB2EFE5C-BEAE-4536-834D-193B5306BE24}" type="pres">
      <dgm:prSet presAssocID="{FD1E7B1C-0B9F-4ED1-98A6-876759916455}" presName="level3hierChild" presStyleCnt="0"/>
      <dgm:spPr/>
    </dgm:pt>
    <dgm:pt modelId="{A62F0923-4B78-41C0-BE4A-C593BEF81130}" type="pres">
      <dgm:prSet presAssocID="{4F89FA74-C6E9-4ACC-8115-C6E100C66CE5}" presName="conn2-1" presStyleLbl="parChTrans1D3" presStyleIdx="1" presStyleCnt="2"/>
      <dgm:spPr/>
    </dgm:pt>
    <dgm:pt modelId="{975E0489-56E0-47E9-90CB-8AE4FD3CA863}" type="pres">
      <dgm:prSet presAssocID="{4F89FA74-C6E9-4ACC-8115-C6E100C66CE5}" presName="connTx" presStyleLbl="parChTrans1D3" presStyleIdx="1" presStyleCnt="2"/>
      <dgm:spPr/>
    </dgm:pt>
    <dgm:pt modelId="{1BF973B9-BFB7-4B68-9CF7-6CD4DD83B7BC}" type="pres">
      <dgm:prSet presAssocID="{50FA52A8-E825-46A2-AF69-1DE88B357762}" presName="root2" presStyleCnt="0"/>
      <dgm:spPr/>
    </dgm:pt>
    <dgm:pt modelId="{319B0F4C-42B4-40DA-96A4-DB540E76BD1E}" type="pres">
      <dgm:prSet presAssocID="{50FA52A8-E825-46A2-AF69-1DE88B357762}" presName="LevelTwoTextNode" presStyleLbl="node3" presStyleIdx="1" presStyleCnt="2" custScaleX="263350" custScaleY="138511" custLinFactNeighborX="-10897" custLinFactNeighborY="1593">
        <dgm:presLayoutVars>
          <dgm:chPref val="3"/>
        </dgm:presLayoutVars>
      </dgm:prSet>
      <dgm:spPr/>
    </dgm:pt>
    <dgm:pt modelId="{225732CD-4910-40ED-99F5-ED2AE7CE29F3}" type="pres">
      <dgm:prSet presAssocID="{50FA52A8-E825-46A2-AF69-1DE88B357762}" presName="level3hierChild" presStyleCnt="0"/>
      <dgm:spPr/>
    </dgm:pt>
  </dgm:ptLst>
  <dgm:cxnLst>
    <dgm:cxn modelId="{41F96C0C-E6C1-497C-9947-337D44116C33}" type="presOf" srcId="{B5640324-5446-4B23-AD17-C6AF3E78628D}" destId="{1A3D84E2-4267-41BB-AF95-3B73EFDBCB4F}" srcOrd="0" destOrd="0" presId="urn:microsoft.com/office/officeart/2005/8/layout/hierarchy2"/>
    <dgm:cxn modelId="{D5BC721D-316B-4010-9179-6B98DE73C77E}" type="presOf" srcId="{3EE6C16E-04D0-4ABF-8452-0BE5BCB43F32}" destId="{EF980BD1-3BCE-4C0C-A1C2-BDBE9D1B28E0}" srcOrd="0" destOrd="0" presId="urn:microsoft.com/office/officeart/2005/8/layout/hierarchy2"/>
    <dgm:cxn modelId="{D8486337-DA67-44EB-ACFC-01457A18C7D3}" type="presOf" srcId="{D5F7C52D-5844-4D3F-A23A-28B9E5AFA4E2}" destId="{AE049D49-5021-48E8-96BF-0BE6456A526D}" srcOrd="0" destOrd="0" presId="urn:microsoft.com/office/officeart/2005/8/layout/hierarchy2"/>
    <dgm:cxn modelId="{2866A445-2896-41BC-8337-8B23F52E10BC}" srcId="{EE9601DE-3E70-4B0D-A7A0-A329EA25E369}" destId="{3EE6C16E-04D0-4ABF-8452-0BE5BCB43F32}" srcOrd="0" destOrd="0" parTransId="{D8862FD6-FFE7-4254-A7E1-A1D44557A042}" sibTransId="{9C580A9D-EF56-4713-AB57-A5680CDB309F}"/>
    <dgm:cxn modelId="{4612A767-FA3D-43A4-AF51-7BEF568E1F16}" type="presOf" srcId="{4F89FA74-C6E9-4ACC-8115-C6E100C66CE5}" destId="{975E0489-56E0-47E9-90CB-8AE4FD3CA863}" srcOrd="1" destOrd="0" presId="urn:microsoft.com/office/officeart/2005/8/layout/hierarchy2"/>
    <dgm:cxn modelId="{1C59A149-2CC3-4F09-A89D-789AC9F392C8}" srcId="{B5640324-5446-4B23-AD17-C6AF3E78628D}" destId="{F9E9BF36-59F5-4C6B-BAD2-02F488DAA74F}" srcOrd="0" destOrd="0" parTransId="{D176125E-51A4-4BBF-A86F-9491F0A1BE6E}" sibTransId="{914B32DB-5EF3-4F39-BF45-89671A20BCF4}"/>
    <dgm:cxn modelId="{EC76AA91-481D-4B58-9E56-CF901921B4BD}" type="presOf" srcId="{EE9601DE-3E70-4B0D-A7A0-A329EA25E369}" destId="{E08CC967-AA47-4EF1-9177-0B2142A0CD56}" srcOrd="0" destOrd="0" presId="urn:microsoft.com/office/officeart/2005/8/layout/hierarchy2"/>
    <dgm:cxn modelId="{DF3F13A5-F8F9-4422-ACC0-3AAC5EACB759}" type="presOf" srcId="{D176125E-51A4-4BBF-A86F-9491F0A1BE6E}" destId="{4D5D42DC-B156-494C-AA0A-28B0FF76E68A}" srcOrd="0" destOrd="0" presId="urn:microsoft.com/office/officeart/2005/8/layout/hierarchy2"/>
    <dgm:cxn modelId="{0DC191A5-01FA-4F13-9DE6-96FF8F904675}" srcId="{3EE6C16E-04D0-4ABF-8452-0BE5BCB43F32}" destId="{FD1E7B1C-0B9F-4ED1-98A6-876759916455}" srcOrd="1" destOrd="0" parTransId="{0B3CD232-8A48-4898-BCE8-78BA73DE712D}" sibTransId="{22248D23-9868-4892-9BE7-91E385124ACE}"/>
    <dgm:cxn modelId="{A4C48AB3-FC5C-4B67-B797-ECCBC221F15C}" type="presOf" srcId="{0B3CD232-8A48-4898-BCE8-78BA73DE712D}" destId="{FB781575-E338-4478-9EFD-74E08B4E92D9}" srcOrd="1" destOrd="0" presId="urn:microsoft.com/office/officeart/2005/8/layout/hierarchy2"/>
    <dgm:cxn modelId="{8C8495BE-1221-4BE7-9E4E-B1117A849095}" type="presOf" srcId="{4F89FA74-C6E9-4ACC-8115-C6E100C66CE5}" destId="{A62F0923-4B78-41C0-BE4A-C593BEF81130}" srcOrd="0" destOrd="0" presId="urn:microsoft.com/office/officeart/2005/8/layout/hierarchy2"/>
    <dgm:cxn modelId="{711CA8CF-3B62-4B51-9A7A-C079AFF28A40}" type="presOf" srcId="{D176125E-51A4-4BBF-A86F-9491F0A1BE6E}" destId="{7CD74329-5C93-4B8B-B722-17A25DCFA754}" srcOrd="1" destOrd="0" presId="urn:microsoft.com/office/officeart/2005/8/layout/hierarchy2"/>
    <dgm:cxn modelId="{C599C7D3-BA63-4D2C-9A52-710694B87C02}" srcId="{FD1E7B1C-0B9F-4ED1-98A6-876759916455}" destId="{50FA52A8-E825-46A2-AF69-1DE88B357762}" srcOrd="0" destOrd="0" parTransId="{4F89FA74-C6E9-4ACC-8115-C6E100C66CE5}" sibTransId="{2018334E-C646-4985-AC92-B3B4417D536B}"/>
    <dgm:cxn modelId="{0D985DDA-E515-447B-81FF-376AE396FFE6}" type="presOf" srcId="{50FA52A8-E825-46A2-AF69-1DE88B357762}" destId="{319B0F4C-42B4-40DA-96A4-DB540E76BD1E}" srcOrd="0" destOrd="0" presId="urn:microsoft.com/office/officeart/2005/8/layout/hierarchy2"/>
    <dgm:cxn modelId="{EFDE30E2-E6B3-4D79-8CAA-4DC0EEEE05D0}" type="presOf" srcId="{0B3CD232-8A48-4898-BCE8-78BA73DE712D}" destId="{6E61C030-B66F-4172-989D-8B333AD351A8}" srcOrd="0" destOrd="0" presId="urn:microsoft.com/office/officeart/2005/8/layout/hierarchy2"/>
    <dgm:cxn modelId="{DE8C15EB-454D-4591-B5DD-F0D2A79115EF}" srcId="{3EE6C16E-04D0-4ABF-8452-0BE5BCB43F32}" destId="{B5640324-5446-4B23-AD17-C6AF3E78628D}" srcOrd="0" destOrd="0" parTransId="{D5F7C52D-5844-4D3F-A23A-28B9E5AFA4E2}" sibTransId="{51267C37-5A01-4440-A643-9FB41738E10E}"/>
    <dgm:cxn modelId="{E8AE3FF1-5F3A-4F39-9DEA-0D428415A869}" type="presOf" srcId="{F9E9BF36-59F5-4C6B-BAD2-02F488DAA74F}" destId="{63714109-6A53-46FE-8B31-060348727CD1}" srcOrd="0" destOrd="0" presId="urn:microsoft.com/office/officeart/2005/8/layout/hierarchy2"/>
    <dgm:cxn modelId="{CF4F3DF3-1F2C-4501-A110-D57DFA08E1D9}" type="presOf" srcId="{D5F7C52D-5844-4D3F-A23A-28B9E5AFA4E2}" destId="{1C6D20A4-5565-48E3-9C5A-EA7A4368E02F}" srcOrd="1" destOrd="0" presId="urn:microsoft.com/office/officeart/2005/8/layout/hierarchy2"/>
    <dgm:cxn modelId="{A5BEFFFE-434C-4294-B227-22E51ECD26CB}" type="presOf" srcId="{FD1E7B1C-0B9F-4ED1-98A6-876759916455}" destId="{339D0596-E3C4-4D81-8570-96B0DEAEEB4D}" srcOrd="0" destOrd="0" presId="urn:microsoft.com/office/officeart/2005/8/layout/hierarchy2"/>
    <dgm:cxn modelId="{4003291F-61F7-4FCD-B280-682BB28BD036}" type="presParOf" srcId="{E08CC967-AA47-4EF1-9177-0B2142A0CD56}" destId="{1262E4D1-B15A-43D4-9BAE-106F68E1B2A1}" srcOrd="0" destOrd="0" presId="urn:microsoft.com/office/officeart/2005/8/layout/hierarchy2"/>
    <dgm:cxn modelId="{4C546387-72DD-4977-BA72-3A386CE1B9CE}" type="presParOf" srcId="{1262E4D1-B15A-43D4-9BAE-106F68E1B2A1}" destId="{EF980BD1-3BCE-4C0C-A1C2-BDBE9D1B28E0}" srcOrd="0" destOrd="0" presId="urn:microsoft.com/office/officeart/2005/8/layout/hierarchy2"/>
    <dgm:cxn modelId="{5903D2B6-395B-4633-8ED3-107156AE1469}" type="presParOf" srcId="{1262E4D1-B15A-43D4-9BAE-106F68E1B2A1}" destId="{CC53CCC6-084B-40CA-97EF-B66AEBED1078}" srcOrd="1" destOrd="0" presId="urn:microsoft.com/office/officeart/2005/8/layout/hierarchy2"/>
    <dgm:cxn modelId="{0712CBE1-7CB2-487E-A842-BF1AAB3C1182}" type="presParOf" srcId="{CC53CCC6-084B-40CA-97EF-B66AEBED1078}" destId="{AE049D49-5021-48E8-96BF-0BE6456A526D}" srcOrd="0" destOrd="0" presId="urn:microsoft.com/office/officeart/2005/8/layout/hierarchy2"/>
    <dgm:cxn modelId="{A0D884F1-D9E6-4329-9221-2341E74FEE72}" type="presParOf" srcId="{AE049D49-5021-48E8-96BF-0BE6456A526D}" destId="{1C6D20A4-5565-48E3-9C5A-EA7A4368E02F}" srcOrd="0" destOrd="0" presId="urn:microsoft.com/office/officeart/2005/8/layout/hierarchy2"/>
    <dgm:cxn modelId="{713F7747-937F-47E1-89D8-7E3D8FFA703E}" type="presParOf" srcId="{CC53CCC6-084B-40CA-97EF-B66AEBED1078}" destId="{083DEDBE-7830-4C38-B8E0-9A45262622AD}" srcOrd="1" destOrd="0" presId="urn:microsoft.com/office/officeart/2005/8/layout/hierarchy2"/>
    <dgm:cxn modelId="{0E6EA62D-FA03-454E-8048-3BEC22E429C1}" type="presParOf" srcId="{083DEDBE-7830-4C38-B8E0-9A45262622AD}" destId="{1A3D84E2-4267-41BB-AF95-3B73EFDBCB4F}" srcOrd="0" destOrd="0" presId="urn:microsoft.com/office/officeart/2005/8/layout/hierarchy2"/>
    <dgm:cxn modelId="{B238D544-7BC1-45B3-BE87-F9D5912C1FC5}" type="presParOf" srcId="{083DEDBE-7830-4C38-B8E0-9A45262622AD}" destId="{4911DD03-3BE8-44E9-8776-DE153BA22F7C}" srcOrd="1" destOrd="0" presId="urn:microsoft.com/office/officeart/2005/8/layout/hierarchy2"/>
    <dgm:cxn modelId="{D6AD092B-7097-44FE-A175-D5A02F63E4E8}" type="presParOf" srcId="{4911DD03-3BE8-44E9-8776-DE153BA22F7C}" destId="{4D5D42DC-B156-494C-AA0A-28B0FF76E68A}" srcOrd="0" destOrd="0" presId="urn:microsoft.com/office/officeart/2005/8/layout/hierarchy2"/>
    <dgm:cxn modelId="{5B189ED5-4914-4D96-BEAE-90DE2DDFB9F0}" type="presParOf" srcId="{4D5D42DC-B156-494C-AA0A-28B0FF76E68A}" destId="{7CD74329-5C93-4B8B-B722-17A25DCFA754}" srcOrd="0" destOrd="0" presId="urn:microsoft.com/office/officeart/2005/8/layout/hierarchy2"/>
    <dgm:cxn modelId="{FD118EA1-0384-42CA-9951-AC7A348C5937}" type="presParOf" srcId="{4911DD03-3BE8-44E9-8776-DE153BA22F7C}" destId="{42FFABCB-599D-4572-94F9-42CE0258A9D0}" srcOrd="1" destOrd="0" presId="urn:microsoft.com/office/officeart/2005/8/layout/hierarchy2"/>
    <dgm:cxn modelId="{5B485931-5EEF-494D-A38A-C795FEC993ED}" type="presParOf" srcId="{42FFABCB-599D-4572-94F9-42CE0258A9D0}" destId="{63714109-6A53-46FE-8B31-060348727CD1}" srcOrd="0" destOrd="0" presId="urn:microsoft.com/office/officeart/2005/8/layout/hierarchy2"/>
    <dgm:cxn modelId="{DE471C46-2C5F-4257-AE26-306E93BC0108}" type="presParOf" srcId="{42FFABCB-599D-4572-94F9-42CE0258A9D0}" destId="{E6E926D5-54C5-42F1-810E-E8E84926D6A7}" srcOrd="1" destOrd="0" presId="urn:microsoft.com/office/officeart/2005/8/layout/hierarchy2"/>
    <dgm:cxn modelId="{FAD77156-2AE8-47F5-AB8E-6695A3D6FFC9}" type="presParOf" srcId="{CC53CCC6-084B-40CA-97EF-B66AEBED1078}" destId="{6E61C030-B66F-4172-989D-8B333AD351A8}" srcOrd="2" destOrd="0" presId="urn:microsoft.com/office/officeart/2005/8/layout/hierarchy2"/>
    <dgm:cxn modelId="{426E891E-491A-40BE-9F41-1C8A9E13C536}" type="presParOf" srcId="{6E61C030-B66F-4172-989D-8B333AD351A8}" destId="{FB781575-E338-4478-9EFD-74E08B4E92D9}" srcOrd="0" destOrd="0" presId="urn:microsoft.com/office/officeart/2005/8/layout/hierarchy2"/>
    <dgm:cxn modelId="{A8A44031-D996-4689-8EAD-3619AD4F0E12}" type="presParOf" srcId="{CC53CCC6-084B-40CA-97EF-B66AEBED1078}" destId="{187F6437-C9FB-4BC2-9C8E-874305AB02EE}" srcOrd="3" destOrd="0" presId="urn:microsoft.com/office/officeart/2005/8/layout/hierarchy2"/>
    <dgm:cxn modelId="{24361DEF-3AAE-4172-8714-17B57DE64FD3}" type="presParOf" srcId="{187F6437-C9FB-4BC2-9C8E-874305AB02EE}" destId="{339D0596-E3C4-4D81-8570-96B0DEAEEB4D}" srcOrd="0" destOrd="0" presId="urn:microsoft.com/office/officeart/2005/8/layout/hierarchy2"/>
    <dgm:cxn modelId="{D9EF1853-D979-494C-8CC5-ADDC37531D74}" type="presParOf" srcId="{187F6437-C9FB-4BC2-9C8E-874305AB02EE}" destId="{FB2EFE5C-BEAE-4536-834D-193B5306BE24}" srcOrd="1" destOrd="0" presId="urn:microsoft.com/office/officeart/2005/8/layout/hierarchy2"/>
    <dgm:cxn modelId="{8ED51DE0-9F83-4699-8BEA-5DDB7C8C075E}" type="presParOf" srcId="{FB2EFE5C-BEAE-4536-834D-193B5306BE24}" destId="{A62F0923-4B78-41C0-BE4A-C593BEF81130}" srcOrd="0" destOrd="0" presId="urn:microsoft.com/office/officeart/2005/8/layout/hierarchy2"/>
    <dgm:cxn modelId="{8649F2F3-53D3-4A17-A3DA-262482700CD1}" type="presParOf" srcId="{A62F0923-4B78-41C0-BE4A-C593BEF81130}" destId="{975E0489-56E0-47E9-90CB-8AE4FD3CA863}" srcOrd="0" destOrd="0" presId="urn:microsoft.com/office/officeart/2005/8/layout/hierarchy2"/>
    <dgm:cxn modelId="{F92DF8B7-29DA-448D-9F21-F79C4FD58289}" type="presParOf" srcId="{FB2EFE5C-BEAE-4536-834D-193B5306BE24}" destId="{1BF973B9-BFB7-4B68-9CF7-6CD4DD83B7BC}" srcOrd="1" destOrd="0" presId="urn:microsoft.com/office/officeart/2005/8/layout/hierarchy2"/>
    <dgm:cxn modelId="{91DCBB5E-B4C9-4B07-A51B-8BB85BF01AC3}" type="presParOf" srcId="{1BF973B9-BFB7-4B68-9CF7-6CD4DD83B7BC}" destId="{319B0F4C-42B4-40DA-96A4-DB540E76BD1E}" srcOrd="0" destOrd="0" presId="urn:microsoft.com/office/officeart/2005/8/layout/hierarchy2"/>
    <dgm:cxn modelId="{2F8E89D3-F458-40C8-9CA1-925994FEB584}" type="presParOf" srcId="{1BF973B9-BFB7-4B68-9CF7-6CD4DD83B7BC}" destId="{225732CD-4910-40ED-99F5-ED2AE7CE29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80BD1-3BCE-4C0C-A1C2-BDBE9D1B28E0}">
      <dsp:nvSpPr>
        <dsp:cNvPr id="0" name=""/>
        <dsp:cNvSpPr/>
      </dsp:nvSpPr>
      <dsp:spPr>
        <a:xfrm>
          <a:off x="0" y="899313"/>
          <a:ext cx="1804083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Tipos de mezclas</a:t>
          </a:r>
        </a:p>
      </dsp:txBody>
      <dsp:txXfrm>
        <a:off x="26420" y="925733"/>
        <a:ext cx="1751243" cy="849201"/>
      </dsp:txXfrm>
    </dsp:sp>
    <dsp:sp modelId="{AE049D49-5021-48E8-96BF-0BE6456A526D}">
      <dsp:nvSpPr>
        <dsp:cNvPr id="0" name=""/>
        <dsp:cNvSpPr/>
      </dsp:nvSpPr>
      <dsp:spPr>
        <a:xfrm rot="19330096">
          <a:off x="1706748" y="1038772"/>
          <a:ext cx="926183" cy="55053"/>
        </a:xfrm>
        <a:custGeom>
          <a:avLst/>
          <a:gdLst/>
          <a:ahLst/>
          <a:cxnLst/>
          <a:rect l="0" t="0" r="0" b="0"/>
          <a:pathLst>
            <a:path>
              <a:moveTo>
                <a:pt x="0" y="27526"/>
              </a:moveTo>
              <a:lnTo>
                <a:pt x="926183" y="275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146686" y="1043144"/>
        <a:ext cx="46309" cy="46309"/>
      </dsp:txXfrm>
    </dsp:sp>
    <dsp:sp modelId="{1A3D84E2-4267-41BB-AF95-3B73EFDBCB4F}">
      <dsp:nvSpPr>
        <dsp:cNvPr id="0" name=""/>
        <dsp:cNvSpPr/>
      </dsp:nvSpPr>
      <dsp:spPr>
        <a:xfrm>
          <a:off x="2535597" y="331243"/>
          <a:ext cx="1804083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Heterogéneas</a:t>
          </a:r>
          <a:r>
            <a:rPr lang="es-ES" sz="1600" b="1" kern="1200" dirty="0">
              <a:solidFill>
                <a:schemeClr val="tx1"/>
              </a:solidFill>
            </a:rPr>
            <a:t> </a:t>
          </a:r>
        </a:p>
      </dsp:txBody>
      <dsp:txXfrm>
        <a:off x="2562017" y="357663"/>
        <a:ext cx="1751243" cy="849201"/>
      </dsp:txXfrm>
    </dsp:sp>
    <dsp:sp modelId="{4D5D42DC-B156-494C-AA0A-28B0FF76E68A}">
      <dsp:nvSpPr>
        <dsp:cNvPr id="0" name=""/>
        <dsp:cNvSpPr/>
      </dsp:nvSpPr>
      <dsp:spPr>
        <a:xfrm rot="978306">
          <a:off x="4330290" y="820288"/>
          <a:ext cx="466969" cy="55053"/>
        </a:xfrm>
        <a:custGeom>
          <a:avLst/>
          <a:gdLst/>
          <a:ahLst/>
          <a:cxnLst/>
          <a:rect l="0" t="0" r="0" b="0"/>
          <a:pathLst>
            <a:path>
              <a:moveTo>
                <a:pt x="0" y="27526"/>
              </a:moveTo>
              <a:lnTo>
                <a:pt x="466969" y="275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552101" y="836141"/>
        <a:ext cx="23348" cy="23348"/>
      </dsp:txXfrm>
    </dsp:sp>
    <dsp:sp modelId="{63714109-6A53-46FE-8B31-060348727CD1}">
      <dsp:nvSpPr>
        <dsp:cNvPr id="0" name=""/>
        <dsp:cNvSpPr/>
      </dsp:nvSpPr>
      <dsp:spPr>
        <a:xfrm>
          <a:off x="4787869" y="330932"/>
          <a:ext cx="5167508" cy="1164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Sus componentes se pueden observar a simple vista.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Son separables por métodos simples</a:t>
          </a:r>
        </a:p>
      </dsp:txBody>
      <dsp:txXfrm>
        <a:off x="4821987" y="365050"/>
        <a:ext cx="5099272" cy="1096633"/>
      </dsp:txXfrm>
    </dsp:sp>
    <dsp:sp modelId="{6E61C030-B66F-4172-989D-8B333AD351A8}">
      <dsp:nvSpPr>
        <dsp:cNvPr id="0" name=""/>
        <dsp:cNvSpPr/>
      </dsp:nvSpPr>
      <dsp:spPr>
        <a:xfrm rot="2797840">
          <a:off x="1637209" y="1709999"/>
          <a:ext cx="1065262" cy="55053"/>
        </a:xfrm>
        <a:custGeom>
          <a:avLst/>
          <a:gdLst/>
          <a:ahLst/>
          <a:cxnLst/>
          <a:rect l="0" t="0" r="0" b="0"/>
          <a:pathLst>
            <a:path>
              <a:moveTo>
                <a:pt x="0" y="27526"/>
              </a:moveTo>
              <a:lnTo>
                <a:pt x="1065262" y="275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143209" y="1710894"/>
        <a:ext cx="53263" cy="53263"/>
      </dsp:txXfrm>
    </dsp:sp>
    <dsp:sp modelId="{339D0596-E3C4-4D81-8570-96B0DEAEEB4D}">
      <dsp:nvSpPr>
        <dsp:cNvPr id="0" name=""/>
        <dsp:cNvSpPr/>
      </dsp:nvSpPr>
      <dsp:spPr>
        <a:xfrm>
          <a:off x="2535597" y="1673698"/>
          <a:ext cx="1804083" cy="902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Homogéneas </a:t>
          </a:r>
        </a:p>
      </dsp:txBody>
      <dsp:txXfrm>
        <a:off x="2562017" y="1700118"/>
        <a:ext cx="1751243" cy="849201"/>
      </dsp:txXfrm>
    </dsp:sp>
    <dsp:sp modelId="{A62F0923-4B78-41C0-BE4A-C593BEF81130}">
      <dsp:nvSpPr>
        <dsp:cNvPr id="0" name=""/>
        <dsp:cNvSpPr/>
      </dsp:nvSpPr>
      <dsp:spPr>
        <a:xfrm rot="94062">
          <a:off x="4339582" y="2104376"/>
          <a:ext cx="525238" cy="55053"/>
        </a:xfrm>
        <a:custGeom>
          <a:avLst/>
          <a:gdLst/>
          <a:ahLst/>
          <a:cxnLst/>
          <a:rect l="0" t="0" r="0" b="0"/>
          <a:pathLst>
            <a:path>
              <a:moveTo>
                <a:pt x="0" y="27526"/>
              </a:moveTo>
              <a:lnTo>
                <a:pt x="525238" y="275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589071" y="2118772"/>
        <a:ext cx="26261" cy="26261"/>
      </dsp:txXfrm>
    </dsp:sp>
    <dsp:sp modelId="{319B0F4C-42B4-40DA-96A4-DB540E76BD1E}">
      <dsp:nvSpPr>
        <dsp:cNvPr id="0" name=""/>
        <dsp:cNvSpPr/>
      </dsp:nvSpPr>
      <dsp:spPr>
        <a:xfrm>
          <a:off x="4864723" y="1514374"/>
          <a:ext cx="4751053" cy="1249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Sus componentes no se pueden diferenciar, ya que forman una sola fase.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No se pueden separar de manera simple</a:t>
          </a:r>
          <a:r>
            <a:rPr lang="es-ES" sz="1700" b="1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b="1" kern="1200" dirty="0">
            <a:solidFill>
              <a:schemeClr val="tx1"/>
            </a:solidFill>
          </a:endParaRPr>
        </a:p>
      </dsp:txBody>
      <dsp:txXfrm>
        <a:off x="4901317" y="1550968"/>
        <a:ext cx="4677865" cy="1176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8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8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3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87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0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2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4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0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497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917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091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UNIDAD 1. PROPIEDADES DE LAS DISOLUCIONES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1"/>
            <a:ext cx="9070848" cy="752823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QUÍMICA </a:t>
            </a:r>
          </a:p>
          <a:p>
            <a:r>
              <a:rPr lang="es-CL" dirty="0"/>
              <a:t>2° MEDIO</a:t>
            </a:r>
          </a:p>
          <a:p>
            <a:r>
              <a:rPr lang="es-CL" dirty="0"/>
              <a:t>PROFESORA DANIELA </a:t>
            </a:r>
            <a:r>
              <a:rPr lang="es-CL"/>
              <a:t>CALDERÓN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179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Fórmula de solubilidad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sz="4000" dirty="0"/>
              <a:t> S = </a:t>
            </a:r>
            <a:r>
              <a:rPr lang="es-CL" sz="4000" u="sng" dirty="0"/>
              <a:t>masa de soluto       </a:t>
            </a:r>
            <a:r>
              <a:rPr lang="es-CL" sz="4000" dirty="0"/>
              <a:t>x 100</a:t>
            </a:r>
            <a:endParaRPr lang="es-CL" sz="4000" u="sng" dirty="0"/>
          </a:p>
          <a:p>
            <a:pPr marL="0" indent="0">
              <a:buNone/>
            </a:pPr>
            <a:r>
              <a:rPr lang="es-CL" sz="4000" dirty="0"/>
              <a:t>	 masa de disolvente </a:t>
            </a:r>
          </a:p>
          <a:p>
            <a:pPr marL="0" indent="0">
              <a:buNone/>
            </a:pPr>
            <a:r>
              <a:rPr lang="es-CL" sz="2400" dirty="0"/>
              <a:t>En caso del cloruro de sodio, la solubilidad como dato tabulado es 38,5 g.</a:t>
            </a:r>
          </a:p>
          <a:p>
            <a:pPr marL="0" indent="0">
              <a:buNone/>
            </a:pPr>
            <a:r>
              <a:rPr lang="es-CL" sz="2400" dirty="0"/>
              <a:t>Esto quiere decir que por cada 100 g de agua podemos disolver 38,5 gramos de cloruro de sodio, luego se sobresaturará la solución, quedando un precipitado visible.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Si tenemos 20, 38.5 y 100 g de sal cloruro de sodio en 100 g de solvente, entonces menciona qué tipo de solución se tiene en cada caso.</a:t>
            </a:r>
          </a:p>
        </p:txBody>
      </p:sp>
    </p:spTree>
    <p:extLst>
      <p:ext uri="{BB962C8B-B14F-4D97-AF65-F5344CB8AC3E}">
        <p14:creationId xmlns:p14="http://schemas.microsoft.com/office/powerpoint/2010/main" val="334185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FF5A7-94C6-4EDF-A5D1-B126F5AB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486ABF-569B-4C43-8BB0-4F8B5F2B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730326"/>
            <a:ext cx="11240085" cy="4304714"/>
          </a:xfrm>
        </p:spPr>
        <p:txBody>
          <a:bodyPr>
            <a:normAutofit/>
          </a:bodyPr>
          <a:lstStyle/>
          <a:p>
            <a:r>
              <a:rPr lang="es-CL" dirty="0"/>
              <a:t>Si tenemos 20, 38.5 y 100 g de sal cloruro de sodio en 100 g de solvente, entonces menciona qué tipo de solución se tiene en cada caso.</a:t>
            </a:r>
          </a:p>
          <a:p>
            <a:pPr marL="342900" indent="-342900">
              <a:buAutoNum type="arabicParenR"/>
            </a:pPr>
            <a:r>
              <a:rPr lang="es-CL" dirty="0"/>
              <a:t>Para el primer caso:</a:t>
            </a:r>
          </a:p>
          <a:p>
            <a:pPr marL="0" indent="0">
              <a:buNone/>
            </a:pPr>
            <a:r>
              <a:rPr lang="es-CL" dirty="0"/>
              <a:t> S = </a:t>
            </a:r>
            <a:r>
              <a:rPr lang="es-CL" u="sng" dirty="0"/>
              <a:t>20 g</a:t>
            </a:r>
            <a:r>
              <a:rPr lang="es-CL" dirty="0"/>
              <a:t> x 100 = 20       la solubilidad de esta solución dio 20, comparando con la referencia que es 38,5 </a:t>
            </a:r>
          </a:p>
          <a:p>
            <a:pPr marL="0" indent="0">
              <a:buNone/>
            </a:pPr>
            <a:r>
              <a:rPr lang="es-CL" dirty="0"/>
              <a:t>        100g                        podemos concluir que la solución está INSATURADA, ya que se encuentra DEBAJO del límite</a:t>
            </a:r>
          </a:p>
          <a:p>
            <a:pPr marL="0" indent="0">
              <a:buNone/>
            </a:pPr>
            <a:r>
              <a:rPr lang="es-CL" dirty="0"/>
              <a:t>2)   Para el segundo caso:</a:t>
            </a:r>
          </a:p>
          <a:p>
            <a:pPr marL="0" indent="0">
              <a:buNone/>
            </a:pPr>
            <a:r>
              <a:rPr lang="es-CL" dirty="0"/>
              <a:t> S = </a:t>
            </a:r>
            <a:r>
              <a:rPr lang="es-CL" u="sng" dirty="0"/>
              <a:t>38,5 g</a:t>
            </a:r>
            <a:r>
              <a:rPr lang="es-CL" dirty="0"/>
              <a:t> x 100 = 38,5     la solubilidad de esta solución dio 38,5, comparando con la referencia que es 38,5 </a:t>
            </a:r>
          </a:p>
          <a:p>
            <a:pPr marL="0" indent="0">
              <a:buNone/>
            </a:pPr>
            <a:r>
              <a:rPr lang="es-CL" dirty="0"/>
              <a:t>        100g                        podemos concluir que la solución está SATURADA, ya que se encuentra EN el límite</a:t>
            </a:r>
          </a:p>
          <a:p>
            <a:pPr marL="0" indent="0">
              <a:buNone/>
            </a:pPr>
            <a:r>
              <a:rPr lang="es-CL" dirty="0"/>
              <a:t>3)   Para el tercer caso:</a:t>
            </a:r>
          </a:p>
          <a:p>
            <a:pPr marL="0" indent="0">
              <a:buNone/>
            </a:pPr>
            <a:r>
              <a:rPr lang="es-CL" dirty="0"/>
              <a:t> S = </a:t>
            </a:r>
            <a:r>
              <a:rPr lang="es-CL" u="sng" dirty="0"/>
              <a:t>100 g</a:t>
            </a:r>
            <a:r>
              <a:rPr lang="es-CL" dirty="0"/>
              <a:t> x 100 = 100       la solubilidad de esta solución dio 100, comparando con la referencia que es 38,5 </a:t>
            </a:r>
          </a:p>
          <a:p>
            <a:pPr marL="0" indent="0">
              <a:buNone/>
            </a:pPr>
            <a:r>
              <a:rPr lang="es-CL" dirty="0"/>
              <a:t>        100g                        podemos concluir que la solución está SOBRESATURADA, ya que se encuentra SOBRE el límite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636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DB54F-137E-4F4C-A871-A8D924E0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¡OJO</a:t>
            </a:r>
            <a:r>
              <a:rPr lang="es-CL" sz="4400" dirty="0"/>
              <a:t>!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1692D-389C-440C-B6CE-EC7160032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sucede si la masa del solvente es distinta a 100g ?</a:t>
            </a:r>
          </a:p>
          <a:p>
            <a:pPr marL="0" indent="0">
              <a:buNone/>
            </a:pPr>
            <a:r>
              <a:rPr lang="es-CL" dirty="0"/>
              <a:t>Simplemente reemplazas en la fórmula el valor que corresponda y empleas tu calculadora para solucionar la fórmula.</a:t>
            </a:r>
          </a:p>
          <a:p>
            <a:pPr marL="0" indent="0">
              <a:buNone/>
            </a:pPr>
            <a:br>
              <a:rPr lang="es-CL" dirty="0"/>
            </a:br>
            <a:r>
              <a:rPr lang="es-CL" dirty="0"/>
              <a:t>¿Qué sucede si el soluto es distinto de cloruro de sodio?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Cada par soluto-solvente posee diferentes solubilidades, esto quiere decir que tienen datos tabulados distintos, en caso de ocupar algo distinto se debe informar el valor de la solubilidad de referencia.</a:t>
            </a:r>
          </a:p>
        </p:txBody>
      </p:sp>
    </p:spTree>
    <p:extLst>
      <p:ext uri="{BB962C8B-B14F-4D97-AF65-F5344CB8AC3E}">
        <p14:creationId xmlns:p14="http://schemas.microsoft.com/office/powerpoint/2010/main" val="263039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FACTORES QUE AFECTAN LA SOLUBILIDAD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s-CL" sz="2400" b="1" dirty="0">
                <a:solidFill>
                  <a:srgbClr val="FF0000"/>
                </a:solidFill>
              </a:rPr>
              <a:t>Naturaleza del soluto y solvente: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“lo semejante disuelve lo semejante”  (POLAR – POLAR, APOLAR – APOLAR)</a:t>
            </a:r>
          </a:p>
          <a:p>
            <a:pPr marL="0" indent="0">
              <a:buNone/>
            </a:pPr>
            <a:r>
              <a:rPr lang="es-CL" sz="2400" dirty="0"/>
              <a:t>Esto quiere decir que dos sustancias de diferente tipo de polaridad no se mezclarán, es lo que sucede entre el agua y el aceite (la primera es polar, mientras que el aceite es apolar)</a:t>
            </a:r>
          </a:p>
          <a:p>
            <a:pPr marL="457200" indent="-457200">
              <a:buAutoNum type="arabicPeriod"/>
            </a:pPr>
            <a:endParaRPr lang="es-CL" sz="2400" dirty="0"/>
          </a:p>
          <a:p>
            <a:pPr marL="0" indent="0">
              <a:buNone/>
            </a:pPr>
            <a:r>
              <a:rPr lang="es-CL" sz="2400" b="1" dirty="0">
                <a:solidFill>
                  <a:srgbClr val="FF0000"/>
                </a:solidFill>
              </a:rPr>
              <a:t>2.   Temperatura: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En general, para sólidos la temperatura provoca un aumento de la solubilidad, pero para los gases, disminuye la solubilidad.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1602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1E2CD-F711-4D7C-97D9-D0327107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Efecto de la temperatura en solutos sólidos (izquierda) y solutos gaseosos (derecha)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B39F09-B936-445F-9A08-4AEAA96D8A7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9057" t="41188" r="44301" b="36801"/>
          <a:stretch/>
        </p:blipFill>
        <p:spPr bwMode="auto">
          <a:xfrm>
            <a:off x="1378634" y="2014194"/>
            <a:ext cx="9551963" cy="4034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615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2140C-2709-4DE9-A77A-7AC593F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Efecto temperatura en algunos casos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B08A78D-1F60-41F4-8B78-AD24AC7A3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8291"/>
              </p:ext>
            </p:extLst>
          </p:nvPr>
        </p:nvGraphicFramePr>
        <p:xfrm>
          <a:off x="1066800" y="1786598"/>
          <a:ext cx="10567182" cy="4428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6208">
                  <a:extLst>
                    <a:ext uri="{9D8B030D-6E8A-4147-A177-3AD203B41FA5}">
                      <a16:colId xmlns:a16="http://schemas.microsoft.com/office/drawing/2014/main" val="3865085895"/>
                    </a:ext>
                  </a:extLst>
                </a:gridCol>
                <a:gridCol w="1751918">
                  <a:extLst>
                    <a:ext uri="{9D8B030D-6E8A-4147-A177-3AD203B41FA5}">
                      <a16:colId xmlns:a16="http://schemas.microsoft.com/office/drawing/2014/main" val="1542891529"/>
                    </a:ext>
                  </a:extLst>
                </a:gridCol>
                <a:gridCol w="1802644">
                  <a:extLst>
                    <a:ext uri="{9D8B030D-6E8A-4147-A177-3AD203B41FA5}">
                      <a16:colId xmlns:a16="http://schemas.microsoft.com/office/drawing/2014/main" val="3885018042"/>
                    </a:ext>
                  </a:extLst>
                </a:gridCol>
                <a:gridCol w="1802644">
                  <a:extLst>
                    <a:ext uri="{9D8B030D-6E8A-4147-A177-3AD203B41FA5}">
                      <a16:colId xmlns:a16="http://schemas.microsoft.com/office/drawing/2014/main" val="4263516908"/>
                    </a:ext>
                  </a:extLst>
                </a:gridCol>
                <a:gridCol w="1693768">
                  <a:extLst>
                    <a:ext uri="{9D8B030D-6E8A-4147-A177-3AD203B41FA5}">
                      <a16:colId xmlns:a16="http://schemas.microsoft.com/office/drawing/2014/main" val="4121862048"/>
                    </a:ext>
                  </a:extLst>
                </a:gridCol>
              </a:tblGrid>
              <a:tr h="3679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SAL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SOLUBILIDAD A DISTINTAS TEMPERATURAS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876"/>
                  </a:ext>
                </a:extLst>
              </a:tr>
              <a:tr h="36796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20°C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40°C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60°C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80°C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448093"/>
                  </a:ext>
                </a:extLst>
              </a:tr>
              <a:tr h="36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KCl (cloruro de potasio)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33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39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-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50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239509"/>
                  </a:ext>
                </a:extLst>
              </a:tr>
              <a:tr h="36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KNO</a:t>
                      </a:r>
                      <a:r>
                        <a:rPr lang="es-ES_tradnl" sz="1800" baseline="-25000">
                          <a:effectLst/>
                        </a:rPr>
                        <a:t>3</a:t>
                      </a:r>
                      <a:r>
                        <a:rPr lang="es-ES_tradnl" sz="1800">
                          <a:effectLst/>
                        </a:rPr>
                        <a:t> (nitrato de potasio)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33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65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-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168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2054913"/>
                  </a:ext>
                </a:extLst>
              </a:tr>
              <a:tr h="36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KClO</a:t>
                      </a:r>
                      <a:r>
                        <a:rPr lang="es-ES_tradnl" sz="1800" baseline="-25000">
                          <a:effectLst/>
                        </a:rPr>
                        <a:t>3</a:t>
                      </a:r>
                      <a:r>
                        <a:rPr lang="es-ES_tradnl" sz="1800">
                          <a:effectLst/>
                        </a:rPr>
                        <a:t> (clorato de potasio)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8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15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-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40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6409438"/>
                  </a:ext>
                </a:extLst>
              </a:tr>
              <a:tr h="36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NaCl (cloruro de sodio)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37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37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-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38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9280523"/>
                  </a:ext>
                </a:extLst>
              </a:tr>
              <a:tr h="36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NaNO</a:t>
                      </a:r>
                      <a:r>
                        <a:rPr lang="es-ES_tradnl" sz="1800" baseline="-25000">
                          <a:effectLst/>
                        </a:rPr>
                        <a:t>3</a:t>
                      </a:r>
                      <a:r>
                        <a:rPr lang="es-ES_tradnl" sz="1800">
                          <a:effectLst/>
                        </a:rPr>
                        <a:t> (nitrato de sodio)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88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106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 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147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368672"/>
                  </a:ext>
                </a:extLst>
              </a:tr>
              <a:tr h="36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KI (yoduro de potasio)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145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160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175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190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8222559"/>
                  </a:ext>
                </a:extLst>
              </a:tr>
              <a:tr h="36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KBr (bromuro de potasio)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67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-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85,5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-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096430"/>
                  </a:ext>
                </a:extLst>
              </a:tr>
              <a:tr h="749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KMnO</a:t>
                      </a:r>
                      <a:r>
                        <a:rPr lang="es-ES_tradnl" sz="1800" baseline="-25000">
                          <a:effectLst/>
                        </a:rPr>
                        <a:t>4</a:t>
                      </a:r>
                      <a:r>
                        <a:rPr lang="es-ES_tradnl" sz="1800">
                          <a:effectLst/>
                        </a:rPr>
                        <a:t> (permanganato de potasio)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64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-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22,5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-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652274"/>
                  </a:ext>
                </a:extLst>
              </a:tr>
              <a:tr h="36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AgNO</a:t>
                      </a:r>
                      <a:r>
                        <a:rPr lang="es-ES_tradnl" sz="1800" baseline="-25000">
                          <a:effectLst/>
                        </a:rPr>
                        <a:t>3</a:t>
                      </a:r>
                      <a:r>
                        <a:rPr lang="es-ES_tradnl" sz="1800">
                          <a:effectLst/>
                        </a:rPr>
                        <a:t> (nitrato de plata)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225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-</a:t>
                      </a:r>
                      <a:endParaRPr lang="es-C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525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-</a:t>
                      </a:r>
                      <a:endParaRPr lang="es-C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94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28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054A34-736F-48D4-BD91-3CF58E7D7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506437"/>
            <a:ext cx="10323342" cy="5486400"/>
          </a:xfrm>
        </p:spPr>
        <p:txBody>
          <a:bodyPr/>
          <a:lstStyle/>
          <a:p>
            <a:r>
              <a:rPr lang="es-CL" dirty="0"/>
              <a:t>Ejercicio: utilizando la tabla de solubilidad a distintas temperaturas calcula la solubilidad de 40 gramos de clorato de potasio en 65 gramos de agua a 20°C.</a:t>
            </a:r>
          </a:p>
          <a:p>
            <a:endParaRPr lang="es-CL" dirty="0"/>
          </a:p>
          <a:p>
            <a:r>
              <a:rPr lang="es-CL" dirty="0"/>
              <a:t>Lo primero que debemos hacer es colocar los datos en la fórmula: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	S = </a:t>
            </a:r>
            <a:r>
              <a:rPr lang="es-CL" u="sng" dirty="0"/>
              <a:t>40 g</a:t>
            </a:r>
            <a:r>
              <a:rPr lang="es-CL" dirty="0"/>
              <a:t> x 100 = 61,54  </a:t>
            </a:r>
            <a:r>
              <a:rPr lang="es-CL" dirty="0">
                <a:sym typeface="Wingdings" panose="05000000000000000000" pitchFamily="2" charset="2"/>
              </a:rPr>
              <a:t> ese es el valor del ejercicio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65 g </a:t>
            </a:r>
          </a:p>
          <a:p>
            <a:pPr marL="0" indent="0">
              <a:buNone/>
            </a:pPr>
            <a:r>
              <a:rPr lang="es-CL" dirty="0"/>
              <a:t>Si necesitamos saber el valor referencial de la solubilidad de clorato de potasio a 20°C voy a mi tabla y la busco… apareciendo el valor de 8. </a:t>
            </a:r>
            <a:r>
              <a:rPr lang="es-CL" dirty="0">
                <a:sym typeface="Wingdings" panose="05000000000000000000" pitchFamily="2" charset="2"/>
              </a:rPr>
              <a:t> ese es el </a:t>
            </a:r>
            <a:r>
              <a:rPr lang="es-CL">
                <a:sym typeface="Wingdings" panose="05000000000000000000" pitchFamily="2" charset="2"/>
              </a:rPr>
              <a:t>valor referencial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Si comparamos nuestro resultado (61,54) con el valor de la tabla (8) podemos observar que lo supera ampliamente, por lo tanto, la solución de esa sal a esa temperatura se encuentra SOBRESATURADA, ya que sobrepasa el número de referencia.</a:t>
            </a:r>
          </a:p>
        </p:txBody>
      </p:sp>
    </p:spTree>
    <p:extLst>
      <p:ext uri="{BB962C8B-B14F-4D97-AF65-F5344CB8AC3E}">
        <p14:creationId xmlns:p14="http://schemas.microsoft.com/office/powerpoint/2010/main" val="134797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s-CL" sz="2400" b="1" dirty="0">
                <a:solidFill>
                  <a:srgbClr val="FF0000"/>
                </a:solidFill>
              </a:rPr>
              <a:t>PRESIÓN:</a:t>
            </a:r>
          </a:p>
          <a:p>
            <a:pPr marL="0" indent="0">
              <a:buNone/>
            </a:pPr>
            <a:endParaRPr lang="es-CL" sz="24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CL" sz="2400" dirty="0"/>
              <a:t>En sólidos y líquidos no afecta demasiado.</a:t>
            </a:r>
          </a:p>
          <a:p>
            <a:pPr>
              <a:buFontTx/>
              <a:buChar char="-"/>
            </a:pPr>
            <a:endParaRPr lang="es-CL" sz="2400" dirty="0"/>
          </a:p>
          <a:p>
            <a:pPr>
              <a:buFontTx/>
              <a:buChar char="-"/>
            </a:pPr>
            <a:r>
              <a:rPr lang="es-CL" sz="2400" dirty="0"/>
              <a:t>En solutos gaseosos el aumento de presión, incrementa la solubilidad.</a:t>
            </a:r>
            <a:endParaRPr lang="es-CL" sz="2000" dirty="0"/>
          </a:p>
        </p:txBody>
      </p:sp>
      <p:pic>
        <p:nvPicPr>
          <p:cNvPr id="3074" name="Picture 2" descr="http://image.slidesharecdn.com/solucionesppt-140625184128-phpapp02/95/soluciones-ppt-14-638.jpg?cb=14037217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8" t="23637" r="16305" b="3253"/>
          <a:stretch/>
        </p:blipFill>
        <p:spPr bwMode="auto">
          <a:xfrm>
            <a:off x="9736427" y="0"/>
            <a:ext cx="1880315" cy="68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178" t="50484" r="13112" b="31910"/>
          <a:stretch/>
        </p:blipFill>
        <p:spPr>
          <a:xfrm>
            <a:off x="1066800" y="4515276"/>
            <a:ext cx="8529530" cy="17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2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7555" y="428866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FF0000"/>
                </a:solidFill>
              </a:rPr>
              <a:t>4. CONCENTRACIÓN: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accent6">
                    <a:lumMod val="50000"/>
                  </a:schemeClr>
                </a:solidFill>
              </a:rPr>
              <a:t>Se puede realizar de manera cuantitativa o cualitativa.</a:t>
            </a:r>
          </a:p>
          <a:p>
            <a:pPr marL="0" indent="0">
              <a:buNone/>
            </a:pPr>
            <a:endParaRPr lang="es-CL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CL" sz="2400" dirty="0"/>
              <a:t>Las soluciones diluidas son aquellas que no han alcanzado el punto de saturación.</a:t>
            </a:r>
          </a:p>
          <a:p>
            <a:pPr>
              <a:buFontTx/>
              <a:buChar char="-"/>
            </a:pPr>
            <a:endParaRPr lang="es-CL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Las soluciones concentradas son aquellas que visiblemente se aproxima al punto de saturación.</a:t>
            </a:r>
          </a:p>
        </p:txBody>
      </p:sp>
      <p:pic>
        <p:nvPicPr>
          <p:cNvPr id="4098" name="Picture 2" descr="https://upload.wikimedia.org/wikipedia/commons/thumb/4/48/Ejemplo_de_concentraci%C3%B3n_en_disoluci%C3%B3n.svg/400px-Ejemplo_de_concentraci%C3%B3n_en_disoluci%C3%B3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9" y="3841673"/>
            <a:ext cx="9529338" cy="25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0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141095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s-CL" sz="8800" dirty="0"/>
              <a:t>TRABAJAR EN LA GUÍA!!!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2260" y="1961453"/>
            <a:ext cx="10058400" cy="3931920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592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CONCEPTOS CLAVE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635617"/>
            <a:ext cx="10058400" cy="4399423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MEZCLA: Es cuando se unen dos o más sustancias distintas (elementos o compuestos), existiendo:</a:t>
            </a:r>
          </a:p>
          <a:p>
            <a:pPr marL="0" indent="0" algn="just">
              <a:buNone/>
            </a:pPr>
            <a:r>
              <a:rPr lang="es-CL" sz="2400" dirty="0"/>
              <a:t>   1. Fase dispersa: aquella que está en menor cantidad</a:t>
            </a:r>
          </a:p>
          <a:p>
            <a:pPr marL="0" indent="0" algn="just">
              <a:buNone/>
            </a:pPr>
            <a:r>
              <a:rPr lang="es-CL" sz="2400" dirty="0"/>
              <a:t>   2. Fase dispersante: es el componente que está en mayor cantidad</a:t>
            </a:r>
          </a:p>
          <a:p>
            <a:pPr marL="0" indent="0" algn="just">
              <a:buNone/>
            </a:pPr>
            <a:endParaRPr lang="es-CL" sz="2000" dirty="0"/>
          </a:p>
          <a:p>
            <a:pPr algn="just"/>
            <a:endParaRPr lang="es-CL" sz="2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9746758"/>
              </p:ext>
            </p:extLst>
          </p:nvPr>
        </p:nvGraphicFramePr>
        <p:xfrm>
          <a:off x="734097" y="3271235"/>
          <a:ext cx="10238704" cy="294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encrypted-tbn1.gstatic.com/images?q=tbn:ANd9GcSNRKA8490yoUj3LpaXXzT30mEQDLZrw3ZT5GhMiQzwWaE3kAg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66" y="2014194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jemplode.com/images/uploads/quimica/mezcla-homogene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18337" r="15713" b="11785"/>
          <a:stretch/>
        </p:blipFill>
        <p:spPr bwMode="auto">
          <a:xfrm>
            <a:off x="10573555" y="4621450"/>
            <a:ext cx="1618445" cy="21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6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https://encrypted-tbn2.gstatic.com/images?q=tbn:ANd9GcRrjbGUixQ1qqGmO7C4hGZSW4FsOn1nKOKce6Zp18J-NN4AUp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61" y="416527"/>
            <a:ext cx="7329711" cy="54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2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54626"/>
            <a:ext cx="10058400" cy="1371600"/>
          </a:xfrm>
        </p:spPr>
        <p:txBody>
          <a:bodyPr/>
          <a:lstStyle/>
          <a:p>
            <a:r>
              <a:rPr lang="es-CL" dirty="0"/>
              <a:t>DISOLUCIONES QUÍMICAS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124326"/>
            <a:ext cx="10575701" cy="3931920"/>
          </a:xfrm>
        </p:spPr>
        <p:txBody>
          <a:bodyPr>
            <a:normAutofit/>
          </a:bodyPr>
          <a:lstStyle/>
          <a:p>
            <a:r>
              <a:rPr lang="es-CL" sz="2000" dirty="0"/>
              <a:t>Son mezclas homogéneas.</a:t>
            </a:r>
          </a:p>
          <a:p>
            <a:r>
              <a:rPr lang="es-CL" sz="2000" dirty="0"/>
              <a:t>Componentes:</a:t>
            </a:r>
          </a:p>
          <a:p>
            <a:pPr marL="0" indent="0">
              <a:buNone/>
            </a:pPr>
            <a:r>
              <a:rPr lang="es-CL" sz="2000" dirty="0"/>
              <a:t>	1. SOLUTO: Fase dispersa, se encuentra en menor proporción.</a:t>
            </a:r>
          </a:p>
          <a:p>
            <a:pPr marL="0" indent="0">
              <a:buNone/>
            </a:pPr>
            <a:r>
              <a:rPr lang="es-CL" sz="2000" dirty="0"/>
              <a:t>	2. SOLVENTE: Fase dispersante, está en mayor proporción.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r>
              <a:rPr lang="es-CL" sz="2000" dirty="0"/>
              <a:t>SOLUCIÓN ACUOSA: Son aquellas en que el solvente siempre es AGUA.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1026" name="Picture 2" descr="http://static.globered.com/images/users/201657/20121104230512000013290900002016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" b="5258"/>
          <a:stretch/>
        </p:blipFill>
        <p:spPr bwMode="auto">
          <a:xfrm>
            <a:off x="2171350" y="3573452"/>
            <a:ext cx="7333258" cy="318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4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96670"/>
            <a:ext cx="10058400" cy="1371600"/>
          </a:xfrm>
        </p:spPr>
        <p:txBody>
          <a:bodyPr/>
          <a:lstStyle/>
          <a:p>
            <a:r>
              <a:rPr lang="es-CL" dirty="0"/>
              <a:t>TIPOS DE DISOLUCIONES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463040"/>
            <a:ext cx="10058400" cy="3931920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s-CL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ESTADO FÍSICO DE SUS COMPONENTES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soluto y el solvente pueden presentarse en distintos estados físicos: S, L o G.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62337"/>
              </p:ext>
            </p:extLst>
          </p:nvPr>
        </p:nvGraphicFramePr>
        <p:xfrm>
          <a:off x="886264" y="2245987"/>
          <a:ext cx="10564837" cy="424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783">
                  <a:extLst>
                    <a:ext uri="{9D8B030D-6E8A-4147-A177-3AD203B41FA5}">
                      <a16:colId xmlns:a16="http://schemas.microsoft.com/office/drawing/2014/main" val="3327048286"/>
                    </a:ext>
                  </a:extLst>
                </a:gridCol>
                <a:gridCol w="1864811">
                  <a:extLst>
                    <a:ext uri="{9D8B030D-6E8A-4147-A177-3AD203B41FA5}">
                      <a16:colId xmlns:a16="http://schemas.microsoft.com/office/drawing/2014/main" val="3356736179"/>
                    </a:ext>
                  </a:extLst>
                </a:gridCol>
                <a:gridCol w="1848011">
                  <a:extLst>
                    <a:ext uri="{9D8B030D-6E8A-4147-A177-3AD203B41FA5}">
                      <a16:colId xmlns:a16="http://schemas.microsoft.com/office/drawing/2014/main" val="38698020"/>
                    </a:ext>
                  </a:extLst>
                </a:gridCol>
                <a:gridCol w="5359232">
                  <a:extLst>
                    <a:ext uri="{9D8B030D-6E8A-4147-A177-3AD203B41FA5}">
                      <a16:colId xmlns:a16="http://schemas.microsoft.com/office/drawing/2014/main" val="2513046281"/>
                    </a:ext>
                  </a:extLst>
                </a:gridCol>
              </a:tblGrid>
              <a:tr h="948493">
                <a:tc>
                  <a:txBody>
                    <a:bodyPr/>
                    <a:lstStyle/>
                    <a:p>
                      <a:r>
                        <a:rPr lang="es-CL" dirty="0"/>
                        <a:t>ESTADO SOLUTO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ESTADO DISOLVENTE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ESTADO DISOLUCIÓN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EJEMPLO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589544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33388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OXIGENO</a:t>
                      </a:r>
                      <a:r>
                        <a:rPr lang="es-CL" b="1" baseline="0" dirty="0"/>
                        <a:t> EN AGUA / CO2 EN AGUA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0553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HIDRÓGENO EN PALADIO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62549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ALCOHOL</a:t>
                      </a:r>
                      <a:r>
                        <a:rPr lang="es-CL" b="1" baseline="0" dirty="0"/>
                        <a:t> EN AGUA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07780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MERCURIO EN PLATA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24439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HUMEDAD EN LAS NUBES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09787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AZÚCAR</a:t>
                      </a:r>
                      <a:r>
                        <a:rPr lang="es-CL" b="1" baseline="0" dirty="0"/>
                        <a:t> EN AGUA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76299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ALEACIONES METÁLICAS</a:t>
                      </a:r>
                      <a:r>
                        <a:rPr lang="es-CL" b="1" baseline="0" dirty="0"/>
                        <a:t> (PLATA EN ORO)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520507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SMOG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6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27" t="18266" r="10835" b="8318"/>
          <a:stretch/>
        </p:blipFill>
        <p:spPr>
          <a:xfrm>
            <a:off x="218941" y="217815"/>
            <a:ext cx="11771290" cy="65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254" y="25622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dirty="0"/>
              <a:t>B) POR PROPORCIÓN DE COMPONENTES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5285" y="1523571"/>
            <a:ext cx="10058400" cy="5160564"/>
          </a:xfrm>
        </p:spPr>
        <p:txBody>
          <a:bodyPr>
            <a:normAutofit/>
          </a:bodyPr>
          <a:lstStyle/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r>
              <a:rPr lang="es-CL" dirty="0"/>
              <a:t>Existen 3 posibilidades:</a:t>
            </a:r>
          </a:p>
          <a:p>
            <a:pPr marL="342900" indent="-342900" algn="just">
              <a:buAutoNum type="arabicParenR"/>
            </a:pPr>
            <a:r>
              <a:rPr lang="es-CL" sz="2000" b="1" dirty="0"/>
              <a:t>Solución Insaturada: El soluto presente está menor en cantidad que el punto de saturación. </a:t>
            </a:r>
          </a:p>
          <a:p>
            <a:pPr marL="342900" indent="-342900" algn="just">
              <a:buAutoNum type="arabicParenR"/>
            </a:pPr>
            <a:r>
              <a:rPr lang="es-CL" sz="2000" b="1" dirty="0"/>
              <a:t>Solución Saturada: Hay la cantidad exacta de soluto que es posible disolver, según el punto de saturación.</a:t>
            </a:r>
          </a:p>
          <a:p>
            <a:pPr marL="342900" indent="-342900" algn="just">
              <a:buAutoNum type="arabicParenR"/>
            </a:pPr>
            <a:r>
              <a:rPr lang="es-CL" sz="2000" b="1" dirty="0"/>
              <a:t>Solución Sobresaturada: La cantidad de soluto sobrepasa la indicada en el punto de saturación.</a:t>
            </a:r>
          </a:p>
          <a:p>
            <a:pPr marL="0" indent="0" algn="just">
              <a:buNone/>
            </a:pPr>
            <a:r>
              <a:rPr lang="es-CL" i="1" u="sng" dirty="0"/>
              <a:t>*** TODOS LOS SOLVENTES TIENEN DISTINTO PUNTO DE SATURACIÓN, PARA DIFERENTES SOLUTOS***</a:t>
            </a:r>
          </a:p>
        </p:txBody>
      </p:sp>
      <p:pic>
        <p:nvPicPr>
          <p:cNvPr id="2050" name="Picture 2" descr="https://1.bp.blogspot.com/-Zkdn9NhtEaM/VGVfKi7MKQI/AAAAAAAAALs/RfXLwMUGULc/s400/d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7"/>
          <a:stretch/>
        </p:blipFill>
        <p:spPr bwMode="auto">
          <a:xfrm>
            <a:off x="8114719" y="-52865"/>
            <a:ext cx="3810000" cy="26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9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C) POR CONDUCTIVIDAD ELÉCTRICA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L" sz="2000" dirty="0"/>
              <a:t> ELECTROLITOS: son aquellos solutos que en disolución acuosa conducen la electricidad, ya que se disocian al ser compuestos iónicos.</a:t>
            </a:r>
          </a:p>
          <a:p>
            <a:pPr marL="457200" indent="-457200">
              <a:buAutoNum type="alphaLcParenR"/>
            </a:pPr>
            <a:r>
              <a:rPr lang="es-CL" sz="2000" dirty="0"/>
              <a:t>Electrolitos fuertes: disociación completa de iones.</a:t>
            </a:r>
          </a:p>
          <a:p>
            <a:pPr marL="457200" indent="-457200">
              <a:buAutoNum type="alphaLcParenR"/>
            </a:pPr>
            <a:r>
              <a:rPr lang="es-CL" sz="2000" dirty="0"/>
              <a:t>Electrolitos débiles: disociación parcial de iones.</a:t>
            </a:r>
          </a:p>
          <a:p>
            <a:pPr marL="0" indent="0">
              <a:buNone/>
            </a:pPr>
            <a:r>
              <a:rPr lang="es-CL" sz="2000" dirty="0"/>
              <a:t>Teoría de disociación electrolítica de Arrhenius</a:t>
            </a:r>
          </a:p>
          <a:p>
            <a:pPr marL="0" indent="0">
              <a:buNone/>
            </a:pPr>
            <a:endParaRPr lang="es-CL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s-CL" sz="2000" dirty="0"/>
              <a:t>NO ELECTROLITOS: corresponden a los solutos que no conducen la electricidad en solución acuosa, siendo compuestos covalentes.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954" t="51189" r="43203" b="42121"/>
          <a:stretch/>
        </p:blipFill>
        <p:spPr>
          <a:xfrm>
            <a:off x="6096000" y="3824381"/>
            <a:ext cx="4533364" cy="4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SOLUBILIDAD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622738"/>
            <a:ext cx="10058400" cy="4412302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Corresponde a la máxima cantidad de soluto que es posible disolver en una cantidad de solvente, a cierta temperatura.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El punto de saturación indica el momento crítico en que cambia de solución saturada a sobresaturada o insaturada.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La palabra solubilidad se emplea entre solutos S y G en solventes S y G.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Cuando estamos en situación L – L se emplea la palabra miscibilidad.</a:t>
            </a:r>
          </a:p>
        </p:txBody>
      </p:sp>
    </p:spTree>
    <p:extLst>
      <p:ext uri="{BB962C8B-B14F-4D97-AF65-F5344CB8AC3E}">
        <p14:creationId xmlns:p14="http://schemas.microsoft.com/office/powerpoint/2010/main" val="53586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154</TotalTime>
  <Words>1240</Words>
  <Application>Microsoft Office PowerPoint</Application>
  <PresentationFormat>Panorámica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Calibri</vt:lpstr>
      <vt:lpstr>Garamond</vt:lpstr>
      <vt:lpstr>Wingdings</vt:lpstr>
      <vt:lpstr>Savon</vt:lpstr>
      <vt:lpstr>UNIDAD 1. PROPIEDADES DE LAS DISOLUCIONES</vt:lpstr>
      <vt:lpstr>CONCEPTOS CLAVE</vt:lpstr>
      <vt:lpstr>Presentación de PowerPoint</vt:lpstr>
      <vt:lpstr>DISOLUCIONES QUÍMICAS</vt:lpstr>
      <vt:lpstr>TIPOS DE DISOLUCIONES</vt:lpstr>
      <vt:lpstr>Presentación de PowerPoint</vt:lpstr>
      <vt:lpstr>B) POR PROPORCIÓN DE COMPONENTES</vt:lpstr>
      <vt:lpstr>C) POR CONDUCTIVIDAD ELÉCTRICA</vt:lpstr>
      <vt:lpstr>SOLUBILIDAD</vt:lpstr>
      <vt:lpstr>Fórmula de solubilidad</vt:lpstr>
      <vt:lpstr>Ejemplo</vt:lpstr>
      <vt:lpstr>¡OJO!</vt:lpstr>
      <vt:lpstr>FACTORES QUE AFECTAN LA SOLUBILIDAD</vt:lpstr>
      <vt:lpstr>Efecto de la temperatura en solutos sólidos (izquierda) y solutos gaseosos (derecha)</vt:lpstr>
      <vt:lpstr>Efecto temperatura en algunos casos</vt:lpstr>
      <vt:lpstr>Presentación de PowerPoint</vt:lpstr>
      <vt:lpstr>Presentación de PowerPoint</vt:lpstr>
      <vt:lpstr>Presentación de PowerPoint</vt:lpstr>
      <vt:lpstr>TRABAJAR EN LA GUÍA!!!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1. PROPIEDADES DE LAS DISOLUCIONES</dc:title>
  <dc:creator>dani</dc:creator>
  <cp:lastModifiedBy>Dani</cp:lastModifiedBy>
  <cp:revision>18</cp:revision>
  <dcterms:created xsi:type="dcterms:W3CDTF">2016-04-04T21:40:06Z</dcterms:created>
  <dcterms:modified xsi:type="dcterms:W3CDTF">2020-03-30T13:29:37Z</dcterms:modified>
</cp:coreProperties>
</file>